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96" r:id="rId3"/>
    <p:sldId id="286" r:id="rId4"/>
    <p:sldId id="257" r:id="rId5"/>
    <p:sldId id="258" r:id="rId6"/>
    <p:sldId id="273" r:id="rId7"/>
    <p:sldId id="274" r:id="rId8"/>
    <p:sldId id="275" r:id="rId9"/>
    <p:sldId id="276" r:id="rId10"/>
    <p:sldId id="277" r:id="rId11"/>
    <p:sldId id="278" r:id="rId12"/>
    <p:sldId id="301" r:id="rId13"/>
    <p:sldId id="298" r:id="rId14"/>
    <p:sldId id="259" r:id="rId15"/>
    <p:sldId id="261" r:id="rId16"/>
    <p:sldId id="264" r:id="rId17"/>
    <p:sldId id="265" r:id="rId18"/>
    <p:sldId id="266" r:id="rId19"/>
    <p:sldId id="267" r:id="rId20"/>
    <p:sldId id="268" r:id="rId21"/>
    <p:sldId id="262" r:id="rId22"/>
    <p:sldId id="269" r:id="rId23"/>
    <p:sldId id="270" r:id="rId24"/>
    <p:sldId id="263" r:id="rId25"/>
    <p:sldId id="271" r:id="rId26"/>
    <p:sldId id="272" r:id="rId27"/>
    <p:sldId id="260" r:id="rId28"/>
    <p:sldId id="297" r:id="rId29"/>
    <p:sldId id="299" r:id="rId30"/>
    <p:sldId id="300" r:id="rId31"/>
    <p:sldId id="279" r:id="rId32"/>
    <p:sldId id="280" r:id="rId33"/>
    <p:sldId id="282" r:id="rId34"/>
    <p:sldId id="28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71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1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5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2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8629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97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71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19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65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9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4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0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3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3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7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93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13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7DB83-0BB3-4B1C-BE9B-DACE2A8C54D7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28419-FDEE-48AF-A669-EA9F4835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239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49.png"/><Relationship Id="rId7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0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youtu.be/k5CQ83YHwbM?t=157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5.png"/><Relationship Id="rId7" Type="http://schemas.openxmlformats.org/officeDocument/2006/relationships/image" Target="../media/image7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fif"/><Relationship Id="rId9" Type="http://schemas.openxmlformats.org/officeDocument/2006/relationships/image" Target="../media/image7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fif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webp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8981" y="1479259"/>
            <a:ext cx="9862730" cy="924151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Bahnschrift" panose="020B0502040204020203" pitchFamily="34" charset="0"/>
              </a:rPr>
              <a:t>Uvod</a:t>
            </a:r>
            <a:r>
              <a:rPr lang="en-US" sz="3600" dirty="0">
                <a:solidFill>
                  <a:schemeClr val="bg1"/>
                </a:solidFill>
                <a:latin typeface="Bahnschrift" panose="020B0502040204020203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Bahnschrift" panose="020B0502040204020203" pitchFamily="34" charset="0"/>
              </a:rPr>
              <a:t>prila</a:t>
            </a:r>
            <a:r>
              <a:rPr lang="sr-Latn-RS" sz="3600" dirty="0">
                <a:solidFill>
                  <a:schemeClr val="bg1"/>
                </a:solidFill>
                <a:latin typeface="Bahnschrift" panose="020B0502040204020203" pitchFamily="34" charset="0"/>
              </a:rPr>
              <a:t>ženje i fiksiranje životinja</a:t>
            </a:r>
            <a:br>
              <a:rPr lang="sr-Latn-RS" sz="3600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br>
              <a:rPr lang="sr-Latn-RS" sz="3600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sr-Latn-RS" sz="3600" dirty="0">
                <a:solidFill>
                  <a:schemeClr val="bg1"/>
                </a:solidFill>
                <a:latin typeface="Bahnschrift" panose="020B0502040204020203" pitchFamily="34" charset="0"/>
              </a:rPr>
              <a:t>ANAMNEZA I NACIONAL</a:t>
            </a:r>
            <a:endParaRPr lang="en-US" sz="36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824" y="2967335"/>
            <a:ext cx="6679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DVM Aleksandra Mitrović, asistent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6" y="4396243"/>
            <a:ext cx="2847704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04" y="4412619"/>
            <a:ext cx="2943499" cy="2269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98" y="4412619"/>
            <a:ext cx="2838994" cy="2269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887" y="4412619"/>
            <a:ext cx="2272393" cy="2269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D4BE91-92CC-4191-74BC-ABE9D061D6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46" y="1941334"/>
            <a:ext cx="2409620" cy="1807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C980F2-5594-26D3-2B1E-212C39FE5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89" y="1583267"/>
            <a:ext cx="1727660" cy="25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05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136105-BFE7-05C4-5AFB-4A368533B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07" y="293001"/>
            <a:ext cx="4840075" cy="3224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5F2DF7-1FA4-A199-4D18-67D4F3583C29}"/>
              </a:ext>
            </a:extLst>
          </p:cNvPr>
          <p:cNvSpPr txBox="1"/>
          <p:nvPr/>
        </p:nvSpPr>
        <p:spPr>
          <a:xfrm>
            <a:off x="6676007" y="1180730"/>
            <a:ext cx="4953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Bahnschrift" panose="020B0502040204020203" pitchFamily="34" charset="0"/>
              </a:rPr>
              <a:t>PROGNOZA – predviđanje toka bolesti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4580AF-662C-2E1D-D89C-2EC5B485E819}"/>
              </a:ext>
            </a:extLst>
          </p:cNvPr>
          <p:cNvSpPr txBox="1"/>
          <p:nvPr/>
        </p:nvSpPr>
        <p:spPr>
          <a:xfrm>
            <a:off x="439445" y="3675355"/>
            <a:ext cx="284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Bahnschrift" panose="020B0502040204020203" pitchFamily="34" charset="0"/>
              </a:rPr>
              <a:t>povoljna - </a:t>
            </a:r>
            <a:r>
              <a:rPr lang="sr-Latn-RS" sz="2400" i="1" dirty="0">
                <a:latin typeface="Bahnschrift" panose="020B0502040204020203" pitchFamily="34" charset="0"/>
              </a:rPr>
              <a:t>fausta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068216-90EC-6BC6-8BC0-D22149A70536}"/>
              </a:ext>
            </a:extLst>
          </p:cNvPr>
          <p:cNvSpPr txBox="1"/>
          <p:nvPr/>
        </p:nvSpPr>
        <p:spPr>
          <a:xfrm>
            <a:off x="3781888" y="3684231"/>
            <a:ext cx="3271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Bahnschrift" panose="020B0502040204020203" pitchFamily="34" charset="0"/>
              </a:rPr>
              <a:t>nepovoljna - </a:t>
            </a:r>
            <a:r>
              <a:rPr lang="sr-Latn-RS" sz="2400" i="1" dirty="0">
                <a:latin typeface="Bahnschrift" panose="020B0502040204020203" pitchFamily="34" charset="0"/>
              </a:rPr>
              <a:t>infausta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1AC4C-8592-1EEB-3006-22D0C6483920}"/>
              </a:ext>
            </a:extLst>
          </p:cNvPr>
          <p:cNvSpPr txBox="1"/>
          <p:nvPr/>
        </p:nvSpPr>
        <p:spPr>
          <a:xfrm>
            <a:off x="8007658" y="3675354"/>
            <a:ext cx="284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Bahnschrift" panose="020B0502040204020203" pitchFamily="34" charset="0"/>
              </a:rPr>
              <a:t>sumnjiva - </a:t>
            </a:r>
            <a:r>
              <a:rPr lang="sr-Latn-RS" sz="2400" i="1" dirty="0">
                <a:latin typeface="Bahnschrift" panose="020B0502040204020203" pitchFamily="34" charset="0"/>
              </a:rPr>
              <a:t>anceps</a:t>
            </a:r>
            <a:r>
              <a:rPr lang="sr-Latn-RS" sz="2400" dirty="0">
                <a:latin typeface="Bahnschrift" panose="020B0502040204020203" pitchFamily="34" charset="0"/>
              </a:rPr>
              <a:t> 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4DD13A-B7F5-623C-4233-831070186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426" y="4246668"/>
            <a:ext cx="2241613" cy="2241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32F52B-CD04-4CC0-CD72-4F10E25D05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71" y="4401127"/>
            <a:ext cx="1646409" cy="1646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9E52DC-7712-04D5-CBDC-EE3340727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8" y="4246668"/>
            <a:ext cx="2088907" cy="208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93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A609A2-B670-1D37-304D-1F9B5ADB4BCB}"/>
              </a:ext>
            </a:extLst>
          </p:cNvPr>
          <p:cNvSpPr txBox="1"/>
          <p:nvPr/>
        </p:nvSpPr>
        <p:spPr>
          <a:xfrm>
            <a:off x="3210757" y="337351"/>
            <a:ext cx="5770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Arial Black" panose="020B0A04020102020204" pitchFamily="34" charset="0"/>
              </a:rPr>
              <a:t>METODE KLINIČKOG PRELEDA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E220B2-958E-95FA-1349-0510B094EDFC}"/>
              </a:ext>
            </a:extLst>
          </p:cNvPr>
          <p:cNvGrpSpPr/>
          <p:nvPr/>
        </p:nvGrpSpPr>
        <p:grpSpPr>
          <a:xfrm>
            <a:off x="6251762" y="1671221"/>
            <a:ext cx="5940238" cy="3515557"/>
            <a:chOff x="6551720" y="1873189"/>
            <a:chExt cx="5940238" cy="35155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3415D8-E3DF-E34E-2286-572B728D7170}"/>
                </a:ext>
              </a:extLst>
            </p:cNvPr>
            <p:cNvSpPr txBox="1"/>
            <p:nvPr/>
          </p:nvSpPr>
          <p:spPr>
            <a:xfrm>
              <a:off x="6863515" y="2292139"/>
              <a:ext cx="56284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dirty="0">
                  <a:latin typeface="Bahnschrift" panose="020B0502040204020203" pitchFamily="34" charset="0"/>
                </a:rPr>
                <a:t>- LABORATORIJSKA DIJAGNOSTIKA</a:t>
              </a:r>
            </a:p>
            <a:p>
              <a:r>
                <a:rPr lang="sr-Latn-RS" sz="2400" dirty="0">
                  <a:latin typeface="Bahnschrift" panose="020B0502040204020203" pitchFamily="34" charset="0"/>
                </a:rPr>
                <a:t>- ULTRAZVUČNA DIJAGNOSTIKA</a:t>
              </a:r>
            </a:p>
            <a:p>
              <a:r>
                <a:rPr lang="sr-Latn-RS" sz="2400" dirty="0">
                  <a:latin typeface="Bahnschrift" panose="020B0502040204020203" pitchFamily="34" charset="0"/>
                </a:rPr>
                <a:t>- RADIOLOŠKA DIJAGNOSTIKA</a:t>
              </a:r>
            </a:p>
            <a:p>
              <a:r>
                <a:rPr lang="sr-Latn-RS" sz="2400" dirty="0">
                  <a:latin typeface="Bahnschrift" panose="020B0502040204020203" pitchFamily="34" charset="0"/>
                </a:rPr>
                <a:t>- ENDOSKOPSKA DIJAGNOSTIKA</a:t>
              </a:r>
            </a:p>
            <a:p>
              <a:r>
                <a:rPr lang="sr-Latn-RS" sz="2400" dirty="0">
                  <a:latin typeface="Bahnschrift" panose="020B0502040204020203" pitchFamily="34" charset="0"/>
                </a:rPr>
                <a:t>- BIOPSIJA</a:t>
              </a:r>
            </a:p>
            <a:p>
              <a:r>
                <a:rPr lang="sr-Latn-RS" sz="2400" dirty="0">
                  <a:latin typeface="Bahnschrift" panose="020B0502040204020203" pitchFamily="34" charset="0"/>
                </a:rPr>
                <a:t>- ELEKTROKARDIOGRAFIJA</a:t>
              </a:r>
            </a:p>
            <a:p>
              <a:r>
                <a:rPr lang="sr-Latn-RS" sz="2400" dirty="0">
                  <a:latin typeface="Bahnschrift" panose="020B0502040204020203" pitchFamily="34" charset="0"/>
                </a:rPr>
                <a:t>- ELEKTROENCEFALOGRAFIJA....</a:t>
              </a:r>
              <a:endParaRPr lang="en-US" sz="2400" dirty="0">
                <a:latin typeface="Bahnschrift" panose="020B0502040204020203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970F6B5-CFAF-A634-A371-61A6D88CF18E}"/>
                </a:ext>
              </a:extLst>
            </p:cNvPr>
            <p:cNvSpPr/>
            <p:nvPr/>
          </p:nvSpPr>
          <p:spPr>
            <a:xfrm>
              <a:off x="6551720" y="1873189"/>
              <a:ext cx="5513033" cy="3515557"/>
            </a:xfrm>
            <a:prstGeom prst="rect">
              <a:avLst/>
            </a:pr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720E344-2084-1416-1B14-F15FD14FF991}"/>
              </a:ext>
            </a:extLst>
          </p:cNvPr>
          <p:cNvSpPr txBox="1"/>
          <p:nvPr/>
        </p:nvSpPr>
        <p:spPr>
          <a:xfrm>
            <a:off x="646546" y="2061901"/>
            <a:ext cx="52936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Bahnschrift" panose="020B0502040204020203" pitchFamily="34" charset="0"/>
              </a:rPr>
              <a:t>ADSPEKCIJA – </a:t>
            </a:r>
            <a:r>
              <a:rPr lang="sr-Latn-RS" sz="2400" i="1" dirty="0">
                <a:latin typeface="Bahnschrift" panose="020B0502040204020203" pitchFamily="34" charset="0"/>
              </a:rPr>
              <a:t>ins/adspectio</a:t>
            </a:r>
            <a:endParaRPr lang="sr-Latn-RS" sz="2400" dirty="0">
              <a:latin typeface="Bahnschrift" panose="020B0502040204020203" pitchFamily="34" charset="0"/>
            </a:endParaRPr>
          </a:p>
          <a:p>
            <a:endParaRPr lang="sr-Latn-RS" sz="2400" dirty="0">
              <a:latin typeface="Bahnschrift" panose="020B0502040204020203" pitchFamily="34" charset="0"/>
            </a:endParaRPr>
          </a:p>
          <a:p>
            <a:r>
              <a:rPr lang="sr-Latn-RS" sz="2400" dirty="0">
                <a:latin typeface="Bahnschrift" panose="020B0502040204020203" pitchFamily="34" charset="0"/>
              </a:rPr>
              <a:t>PALPACIJA- palpatio</a:t>
            </a:r>
          </a:p>
          <a:p>
            <a:endParaRPr lang="sr-Latn-RS" sz="2400" dirty="0">
              <a:latin typeface="Bahnschrift" panose="020B0502040204020203" pitchFamily="34" charset="0"/>
            </a:endParaRPr>
          </a:p>
          <a:p>
            <a:r>
              <a:rPr lang="sr-Latn-RS" sz="2400" dirty="0">
                <a:latin typeface="Bahnschrift" panose="020B0502040204020203" pitchFamily="34" charset="0"/>
              </a:rPr>
              <a:t>AUSKULTACIJA- auscultatio</a:t>
            </a:r>
          </a:p>
          <a:p>
            <a:endParaRPr lang="sr-Latn-RS" sz="2400" dirty="0">
              <a:latin typeface="Bahnschrift" panose="020B0502040204020203" pitchFamily="34" charset="0"/>
            </a:endParaRPr>
          </a:p>
          <a:p>
            <a:r>
              <a:rPr lang="sr-Latn-RS" sz="2400" dirty="0">
                <a:latin typeface="Bahnschrift" panose="020B0502040204020203" pitchFamily="34" charset="0"/>
              </a:rPr>
              <a:t>PERKUSIJA- percusio</a:t>
            </a:r>
          </a:p>
          <a:p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FB0017-6953-8F2B-9684-A60B2C093699}"/>
              </a:ext>
            </a:extLst>
          </p:cNvPr>
          <p:cNvSpPr/>
          <p:nvPr/>
        </p:nvSpPr>
        <p:spPr>
          <a:xfrm>
            <a:off x="427205" y="1671220"/>
            <a:ext cx="5668795" cy="3515558"/>
          </a:xfrm>
          <a:prstGeom prst="rect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BD51CE-BA9B-7E55-C86F-B075DB573541}"/>
              </a:ext>
            </a:extLst>
          </p:cNvPr>
          <p:cNvSpPr txBox="1"/>
          <p:nvPr/>
        </p:nvSpPr>
        <p:spPr>
          <a:xfrm>
            <a:off x="2447637" y="1070111"/>
            <a:ext cx="2909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>
                <a:latin typeface="Arial Black" panose="020B0A04020102020204" pitchFamily="34" charset="0"/>
              </a:rPr>
              <a:t>OPŠTE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95FDA-020E-018E-4EAA-BEC3674FDE10}"/>
              </a:ext>
            </a:extLst>
          </p:cNvPr>
          <p:cNvSpPr txBox="1"/>
          <p:nvPr/>
        </p:nvSpPr>
        <p:spPr>
          <a:xfrm>
            <a:off x="7490691" y="1070111"/>
            <a:ext cx="2733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Arial Black" panose="020B0A04020102020204" pitchFamily="34" charset="0"/>
              </a:rPr>
              <a:t>SPECIJALNE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DFA633-2FCA-3867-33B6-E4D225BF3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329" y="2055535"/>
            <a:ext cx="609524" cy="6095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E0219D-A507-65B8-6EE7-5602ADE01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11" y="3428999"/>
            <a:ext cx="609524" cy="6095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A1BBA7-8919-B260-5F6E-A893C4FA3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53" y="2788836"/>
            <a:ext cx="521076" cy="5210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EFE11E-6F42-C4A7-E0C9-EBB7BCCA7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59" y="4068503"/>
            <a:ext cx="812698" cy="8126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CDF483-4AB7-9F0F-783B-73BF5D8B4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311" y="5496519"/>
            <a:ext cx="920651" cy="9206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7F5E4A4-4F83-F9E0-4046-2648C361F147}"/>
              </a:ext>
            </a:extLst>
          </p:cNvPr>
          <p:cNvSpPr txBox="1"/>
          <p:nvPr/>
        </p:nvSpPr>
        <p:spPr>
          <a:xfrm>
            <a:off x="5052329" y="5505011"/>
            <a:ext cx="6206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latin typeface="Harlow Solid Italic" panose="04030604020F02020D02" pitchFamily="82" charset="0"/>
              </a:rPr>
              <a:t>More </a:t>
            </a:r>
            <a:r>
              <a:rPr lang="sr-Latn-RS" sz="2400" dirty="0">
                <a:latin typeface="Harlow Solid Italic" panose="04030604020F02020D02" pitchFamily="82" charset="0"/>
              </a:rPr>
              <a:t>mistakes are made by not looking than by not knowing.</a:t>
            </a:r>
          </a:p>
          <a:p>
            <a:r>
              <a:rPr lang="sr-Latn-RS" sz="2400" dirty="0">
                <a:latin typeface="Harlow Solid Italic" panose="04030604020F02020D02" pitchFamily="82" charset="0"/>
              </a:rPr>
              <a:t>                                                    Anon</a:t>
            </a:r>
            <a:endParaRPr lang="en-US" sz="24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433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DBBFF5-B81E-290D-C08B-C9C4FEC48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33" y="696691"/>
            <a:ext cx="8425815" cy="561097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24118BD-0AE8-5AFE-5BE3-25E741DACB55}"/>
              </a:ext>
            </a:extLst>
          </p:cNvPr>
          <p:cNvSpPr/>
          <p:nvPr/>
        </p:nvSpPr>
        <p:spPr>
          <a:xfrm>
            <a:off x="4064740" y="1947333"/>
            <a:ext cx="4961467" cy="4673600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44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28DAA6-9BF8-5E9B-FC6D-3B3BD650B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66" y="1084430"/>
            <a:ext cx="7114371" cy="44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1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02644" y="1300000"/>
            <a:ext cx="2770433" cy="2886075"/>
            <a:chOff x="312169" y="1047751"/>
            <a:chExt cx="2770433" cy="2886075"/>
          </a:xfrm>
        </p:grpSpPr>
        <p:sp>
          <p:nvSpPr>
            <p:cNvPr id="14" name="Oval 13"/>
            <p:cNvSpPr/>
            <p:nvPr/>
          </p:nvSpPr>
          <p:spPr>
            <a:xfrm>
              <a:off x="354054" y="1047751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69" y="1857150"/>
              <a:ext cx="2615232" cy="1739145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387271" y="1299999"/>
            <a:ext cx="2728548" cy="2886075"/>
            <a:chOff x="3342705" y="1047751"/>
            <a:chExt cx="2728548" cy="2886075"/>
          </a:xfrm>
        </p:grpSpPr>
        <p:sp>
          <p:nvSpPr>
            <p:cNvPr id="19" name="Oval 18"/>
            <p:cNvSpPr/>
            <p:nvPr/>
          </p:nvSpPr>
          <p:spPr>
            <a:xfrm>
              <a:off x="3342705" y="1047751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247" y="1728181"/>
              <a:ext cx="2111289" cy="186811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238902" y="1299998"/>
            <a:ext cx="2728548" cy="2886075"/>
            <a:chOff x="6228973" y="1002424"/>
            <a:chExt cx="2728548" cy="2886075"/>
          </a:xfrm>
        </p:grpSpPr>
        <p:sp>
          <p:nvSpPr>
            <p:cNvPr id="20" name="Oval 19"/>
            <p:cNvSpPr/>
            <p:nvPr/>
          </p:nvSpPr>
          <p:spPr>
            <a:xfrm>
              <a:off x="6228973" y="1002424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92" y="1300000"/>
              <a:ext cx="2543175" cy="254317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9281644" y="1426123"/>
            <a:ext cx="2728548" cy="2886075"/>
            <a:chOff x="8957521" y="957100"/>
            <a:chExt cx="2728548" cy="2886075"/>
          </a:xfrm>
        </p:grpSpPr>
        <p:sp>
          <p:nvSpPr>
            <p:cNvPr id="21" name="Oval 20"/>
            <p:cNvSpPr/>
            <p:nvPr/>
          </p:nvSpPr>
          <p:spPr>
            <a:xfrm>
              <a:off x="8957521" y="957100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241" y="1300000"/>
              <a:ext cx="2521449" cy="2381673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720777" y="274048"/>
            <a:ext cx="640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>
                <a:solidFill>
                  <a:schemeClr val="bg1"/>
                </a:solidFill>
                <a:latin typeface="Bahnschrift" panose="020B0502040204020203" pitchFamily="34" charset="0"/>
              </a:rPr>
              <a:t>FIKSIRANJE ŽIVOTINJA</a:t>
            </a:r>
            <a:endParaRPr lang="en-US" sz="3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00739" y="4775429"/>
            <a:ext cx="693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Bahnschrift" panose="020B0502040204020203" pitchFamily="34" charset="0"/>
              </a:rPr>
              <a:t>Zarad naše lične bezbednosti, ali i bezbednosti životinje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52977" y="5503282"/>
            <a:ext cx="3371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Fizička ili hemijska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506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247650"/>
            <a:ext cx="4736081" cy="4976975"/>
            <a:chOff x="312169" y="1047751"/>
            <a:chExt cx="2770433" cy="2886075"/>
          </a:xfrm>
        </p:grpSpPr>
        <p:sp>
          <p:nvSpPr>
            <p:cNvPr id="14" name="Oval 13"/>
            <p:cNvSpPr/>
            <p:nvPr/>
          </p:nvSpPr>
          <p:spPr>
            <a:xfrm>
              <a:off x="354054" y="1047751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69" y="1857150"/>
              <a:ext cx="2615232" cy="1739145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9363074" y="151097"/>
            <a:ext cx="785477" cy="851655"/>
            <a:chOff x="3342705" y="1047751"/>
            <a:chExt cx="2728548" cy="2886075"/>
          </a:xfrm>
        </p:grpSpPr>
        <p:sp>
          <p:nvSpPr>
            <p:cNvPr id="19" name="Oval 18"/>
            <p:cNvSpPr/>
            <p:nvPr/>
          </p:nvSpPr>
          <p:spPr>
            <a:xfrm>
              <a:off x="3342705" y="1047751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247" y="1728181"/>
              <a:ext cx="2111289" cy="186811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0277475" y="193351"/>
            <a:ext cx="756900" cy="809401"/>
            <a:chOff x="6228973" y="1002424"/>
            <a:chExt cx="2728548" cy="2886075"/>
          </a:xfrm>
        </p:grpSpPr>
        <p:sp>
          <p:nvSpPr>
            <p:cNvPr id="20" name="Oval 19"/>
            <p:cNvSpPr/>
            <p:nvPr/>
          </p:nvSpPr>
          <p:spPr>
            <a:xfrm>
              <a:off x="6228973" y="1002424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92" y="1300000"/>
              <a:ext cx="2543175" cy="254317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1163299" y="247650"/>
            <a:ext cx="799267" cy="755102"/>
            <a:chOff x="8957521" y="957100"/>
            <a:chExt cx="2728548" cy="2886075"/>
          </a:xfrm>
        </p:grpSpPr>
        <p:sp>
          <p:nvSpPr>
            <p:cNvPr id="21" name="Oval 20"/>
            <p:cNvSpPr/>
            <p:nvPr/>
          </p:nvSpPr>
          <p:spPr>
            <a:xfrm>
              <a:off x="8957521" y="957100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241" y="1300000"/>
              <a:ext cx="2521449" cy="2381673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5800725" y="1885950"/>
            <a:ext cx="55911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Manuelna fiksacija glave</a:t>
            </a:r>
          </a:p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Fiksacija ularom</a:t>
            </a:r>
          </a:p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Brunda</a:t>
            </a:r>
          </a:p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Podizanje prednje noge</a:t>
            </a:r>
          </a:p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,,Repna kočnica“</a:t>
            </a:r>
          </a:p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Fiksacija kolenog nabora</a:t>
            </a:r>
          </a:p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,,Osmica“</a:t>
            </a:r>
          </a:p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,,Bremza“</a:t>
            </a:r>
          </a:p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Obaranja: po Hertvigu, po Barleju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91175" y="1714500"/>
            <a:ext cx="5905500" cy="3838575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78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63074" y="151097"/>
            <a:ext cx="785477" cy="851655"/>
            <a:chOff x="3342705" y="1047751"/>
            <a:chExt cx="2728548" cy="2886075"/>
          </a:xfrm>
        </p:grpSpPr>
        <p:sp>
          <p:nvSpPr>
            <p:cNvPr id="5" name="Oval 4"/>
            <p:cNvSpPr/>
            <p:nvPr/>
          </p:nvSpPr>
          <p:spPr>
            <a:xfrm>
              <a:off x="3342705" y="1047751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247" y="1728181"/>
              <a:ext cx="2111289" cy="186811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0277475" y="193351"/>
            <a:ext cx="756900" cy="809401"/>
            <a:chOff x="6228973" y="1002424"/>
            <a:chExt cx="2728548" cy="2886075"/>
          </a:xfrm>
        </p:grpSpPr>
        <p:sp>
          <p:nvSpPr>
            <p:cNvPr id="8" name="Oval 7"/>
            <p:cNvSpPr/>
            <p:nvPr/>
          </p:nvSpPr>
          <p:spPr>
            <a:xfrm>
              <a:off x="6228973" y="1002424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92" y="1300000"/>
              <a:ext cx="2543175" cy="254317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1163299" y="247650"/>
            <a:ext cx="799267" cy="755102"/>
            <a:chOff x="8957521" y="957100"/>
            <a:chExt cx="2728548" cy="2886075"/>
          </a:xfrm>
        </p:grpSpPr>
        <p:sp>
          <p:nvSpPr>
            <p:cNvPr id="11" name="Oval 10"/>
            <p:cNvSpPr/>
            <p:nvPr/>
          </p:nvSpPr>
          <p:spPr>
            <a:xfrm>
              <a:off x="8957521" y="957100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241" y="1300000"/>
              <a:ext cx="2521449" cy="238167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1" y="1181100"/>
            <a:ext cx="4030388" cy="41993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92" y="1203541"/>
            <a:ext cx="5476109" cy="41769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53889" y="5629275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Manuelna fiksacija glave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0575" y="5581286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Fiksacija ularom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94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63074" y="151097"/>
            <a:ext cx="785477" cy="851655"/>
            <a:chOff x="3342705" y="1047751"/>
            <a:chExt cx="2728548" cy="2886075"/>
          </a:xfrm>
        </p:grpSpPr>
        <p:sp>
          <p:nvSpPr>
            <p:cNvPr id="5" name="Oval 4"/>
            <p:cNvSpPr/>
            <p:nvPr/>
          </p:nvSpPr>
          <p:spPr>
            <a:xfrm>
              <a:off x="3342705" y="1047751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247" y="1728181"/>
              <a:ext cx="2111289" cy="186811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0277475" y="193351"/>
            <a:ext cx="756900" cy="809401"/>
            <a:chOff x="6228973" y="1002424"/>
            <a:chExt cx="2728548" cy="2886075"/>
          </a:xfrm>
        </p:grpSpPr>
        <p:sp>
          <p:nvSpPr>
            <p:cNvPr id="8" name="Oval 7"/>
            <p:cNvSpPr/>
            <p:nvPr/>
          </p:nvSpPr>
          <p:spPr>
            <a:xfrm>
              <a:off x="6228973" y="1002424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92" y="1300000"/>
              <a:ext cx="2543175" cy="254317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1163299" y="247650"/>
            <a:ext cx="799267" cy="755102"/>
            <a:chOff x="8957521" y="957100"/>
            <a:chExt cx="2728548" cy="2886075"/>
          </a:xfrm>
        </p:grpSpPr>
        <p:sp>
          <p:nvSpPr>
            <p:cNvPr id="11" name="Oval 10"/>
            <p:cNvSpPr/>
            <p:nvPr/>
          </p:nvSpPr>
          <p:spPr>
            <a:xfrm>
              <a:off x="8957521" y="957100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241" y="1300000"/>
              <a:ext cx="2521449" cy="238167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2" y="276806"/>
            <a:ext cx="2095001" cy="2562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59" y="351886"/>
            <a:ext cx="3013214" cy="25627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3292072"/>
            <a:ext cx="3411048" cy="313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319" y="1050212"/>
            <a:ext cx="3580482" cy="48533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64987" y="283040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Brunda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4591" y="291465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Alka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88553" y="5994684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Repna kočnica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58391" y="6051964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Bremza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319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63074" y="151097"/>
            <a:ext cx="785477" cy="851655"/>
            <a:chOff x="3342705" y="1047751"/>
            <a:chExt cx="2728548" cy="2886075"/>
          </a:xfrm>
        </p:grpSpPr>
        <p:sp>
          <p:nvSpPr>
            <p:cNvPr id="5" name="Oval 4"/>
            <p:cNvSpPr/>
            <p:nvPr/>
          </p:nvSpPr>
          <p:spPr>
            <a:xfrm>
              <a:off x="3342705" y="1047751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247" y="1728181"/>
              <a:ext cx="2111289" cy="186811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0277475" y="193351"/>
            <a:ext cx="756900" cy="809401"/>
            <a:chOff x="6228973" y="1002424"/>
            <a:chExt cx="2728548" cy="2886075"/>
          </a:xfrm>
        </p:grpSpPr>
        <p:sp>
          <p:nvSpPr>
            <p:cNvPr id="8" name="Oval 7"/>
            <p:cNvSpPr/>
            <p:nvPr/>
          </p:nvSpPr>
          <p:spPr>
            <a:xfrm>
              <a:off x="6228973" y="1002424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92" y="1300000"/>
              <a:ext cx="2543175" cy="254317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1163299" y="247650"/>
            <a:ext cx="799267" cy="755102"/>
            <a:chOff x="8957521" y="957100"/>
            <a:chExt cx="2728548" cy="2886075"/>
          </a:xfrm>
        </p:grpSpPr>
        <p:sp>
          <p:nvSpPr>
            <p:cNvPr id="11" name="Oval 10"/>
            <p:cNvSpPr/>
            <p:nvPr/>
          </p:nvSpPr>
          <p:spPr>
            <a:xfrm>
              <a:off x="8957521" y="957100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241" y="1300000"/>
              <a:ext cx="2521449" cy="238167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13" y="1373127"/>
            <a:ext cx="3734873" cy="4846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666" y="1458189"/>
            <a:ext cx="3951485" cy="47612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4600" y="441485"/>
            <a:ext cx="3705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Fiksacija kolenog nabora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3678E53-077D-DAB5-91AA-2B25E6F708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59095440"/>
                  </p:ext>
                </p:extLst>
              </p:nvPr>
            </p:nvGraphicFramePr>
            <p:xfrm>
              <a:off x="-2802695" y="1413963"/>
              <a:ext cx="3048000" cy="1714500"/>
            </p:xfrm>
            <a:graphic>
              <a:graphicData uri="http://schemas.microsoft.com/office/powerpoint/2016/slidezoom">
                <pslz:sldZm>
                  <pslz:sldZmObj sldId="266" cId="78648797">
                    <pslz:zmPr id="{DE0634A1-5686-471D-B4B4-2CBD0A051DBA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93678E53-077D-DAB5-91AA-2B25E6F708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802695" y="1413963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648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62" y="1257299"/>
            <a:ext cx="4434369" cy="5192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59" y="1257299"/>
            <a:ext cx="4793316" cy="51921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9012" y="647700"/>
            <a:ext cx="440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Osmica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363074" y="151097"/>
            <a:ext cx="785477" cy="851655"/>
            <a:chOff x="3342705" y="1047751"/>
            <a:chExt cx="2728548" cy="2886075"/>
          </a:xfrm>
        </p:grpSpPr>
        <p:sp>
          <p:nvSpPr>
            <p:cNvPr id="10" name="Oval 9"/>
            <p:cNvSpPr/>
            <p:nvPr/>
          </p:nvSpPr>
          <p:spPr>
            <a:xfrm>
              <a:off x="3342705" y="1047751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247" y="1728181"/>
              <a:ext cx="2111289" cy="186811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0277475" y="193351"/>
            <a:ext cx="756900" cy="809401"/>
            <a:chOff x="6228973" y="1002424"/>
            <a:chExt cx="2728548" cy="2886075"/>
          </a:xfrm>
        </p:grpSpPr>
        <p:sp>
          <p:nvSpPr>
            <p:cNvPr id="13" name="Oval 12"/>
            <p:cNvSpPr/>
            <p:nvPr/>
          </p:nvSpPr>
          <p:spPr>
            <a:xfrm>
              <a:off x="6228973" y="1002424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92" y="1300000"/>
              <a:ext cx="2543175" cy="254317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1163299" y="247650"/>
            <a:ext cx="799267" cy="755102"/>
            <a:chOff x="8957521" y="957100"/>
            <a:chExt cx="2728548" cy="2886075"/>
          </a:xfrm>
        </p:grpSpPr>
        <p:sp>
          <p:nvSpPr>
            <p:cNvPr id="16" name="Oval 15"/>
            <p:cNvSpPr/>
            <p:nvPr/>
          </p:nvSpPr>
          <p:spPr>
            <a:xfrm>
              <a:off x="8957521" y="957100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241" y="1300000"/>
              <a:ext cx="2521449" cy="23816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252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1" y="685801"/>
            <a:ext cx="3034613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sr-Latn-RS" sz="2400" b="1" dirty="0"/>
              <a:t>Nastavnici i saradnici: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1400" y="-127575"/>
            <a:ext cx="4814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00" b="1" dirty="0"/>
              <a:t>Katedra za bolesti papkara</a:t>
            </a:r>
            <a:endParaRPr lang="sr-Cyrl-R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676401" y="1143000"/>
            <a:ext cx="56146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dirty="0"/>
              <a:t>dr Ivan Vujanac, redovni profesor</a:t>
            </a:r>
          </a:p>
          <a:p>
            <a:r>
              <a:rPr lang="sr-Latn-RS" sz="2000" dirty="0"/>
              <a:t>dr Radiša Prodanović, vanredni profesor, šef Katedre</a:t>
            </a:r>
            <a:endParaRPr lang="sr-Cyrl-RS" sz="2000" dirty="0"/>
          </a:p>
          <a:p>
            <a:r>
              <a:rPr lang="sr-Latn-RS" sz="2000" dirty="0"/>
              <a:t>dr Sreten Nedić, docent</a:t>
            </a:r>
          </a:p>
          <a:p>
            <a:r>
              <a:rPr lang="sr-Latn-RS" sz="2000" dirty="0"/>
              <a:t>dr Sveta Arsić, docent</a:t>
            </a:r>
          </a:p>
          <a:p>
            <a:r>
              <a:rPr lang="sr-Latn-RS" sz="2000" dirty="0"/>
              <a:t>dvm Aleksandra Mitrović, asistent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8604" y="3424536"/>
            <a:ext cx="1476045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sr-Latn-RS" sz="2400" b="1" dirty="0"/>
              <a:t>Literatura:</a:t>
            </a:r>
            <a:endParaRPr lang="sr-Cyrl-R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55434" y="6446698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/>
              <a:t>Knjiga</a:t>
            </a:r>
            <a:endParaRPr lang="sr-Cyrl-R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29001" y="6446698"/>
            <a:ext cx="114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/>
              <a:t>Praktikum</a:t>
            </a:r>
            <a:endParaRPr lang="sr-Cyrl-R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/>
          <a:srcRect l="5019" t="2970" r="9657" b="3343"/>
          <a:stretch/>
        </p:blipFill>
        <p:spPr>
          <a:xfrm>
            <a:off x="1676401" y="4048082"/>
            <a:ext cx="1600199" cy="22591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95781" y="373265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dirty="0"/>
              <a:t>Ispit:</a:t>
            </a:r>
            <a:endParaRPr lang="sr-Cyrl-R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43622" y="4220362"/>
            <a:ext cx="3401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/>
              <a:t>- Praktični deo na farmi</a:t>
            </a:r>
          </a:p>
          <a:p>
            <a:r>
              <a:rPr lang="sr-Latn-RS" sz="2000" dirty="0"/>
              <a:t>- Usmeni deo (dva profesora)</a:t>
            </a:r>
            <a:endParaRPr lang="sr-Cyrl-R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679917" y="3669268"/>
            <a:ext cx="410695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r-Latn-RS" dirty="0"/>
              <a:t>OSLOBAĐANJE OD PRAKTIČNOG ISPITA?</a:t>
            </a:r>
            <a:endParaRPr lang="sr-Cyrl-RS" dirty="0"/>
          </a:p>
        </p:txBody>
      </p:sp>
      <p:sp>
        <p:nvSpPr>
          <p:cNvPr id="13" name="TextBox 12"/>
          <p:cNvSpPr txBox="1"/>
          <p:nvPr/>
        </p:nvSpPr>
        <p:spPr>
          <a:xfrm>
            <a:off x="8082092" y="2570867"/>
            <a:ext cx="313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/>
              <a:t>Dva </a:t>
            </a:r>
            <a:r>
              <a:rPr lang="sr-Latn-RS" b="1" dirty="0"/>
              <a:t>kolokvijuma</a:t>
            </a:r>
            <a:r>
              <a:rPr lang="sr-Latn-RS" dirty="0"/>
              <a:t> po 15 pitanja</a:t>
            </a:r>
            <a:endParaRPr lang="sr-Cyrl-RS" dirty="0"/>
          </a:p>
        </p:txBody>
      </p:sp>
      <p:sp>
        <p:nvSpPr>
          <p:cNvPr id="14" name="TextBox 13"/>
          <p:cNvSpPr txBox="1"/>
          <p:nvPr/>
        </p:nvSpPr>
        <p:spPr>
          <a:xfrm>
            <a:off x="8544912" y="2065269"/>
            <a:ext cx="2208105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sr-Latn-RS" sz="2400" b="1" dirty="0"/>
              <a:t>Provera znanja:</a:t>
            </a:r>
            <a:endParaRPr lang="sr-Cyrl-RS" sz="2400" b="1" dirty="0"/>
          </a:p>
        </p:txBody>
      </p:sp>
      <p:sp>
        <p:nvSpPr>
          <p:cNvPr id="19" name="AutoShape 4" descr="Internet programiranj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Cyrl-RS"/>
          </a:p>
        </p:txBody>
      </p:sp>
      <p:sp>
        <p:nvSpPr>
          <p:cNvPr id="22" name="TextBox 21"/>
          <p:cNvSpPr txBox="1"/>
          <p:nvPr/>
        </p:nvSpPr>
        <p:spPr>
          <a:xfrm>
            <a:off x="8248907" y="632333"/>
            <a:ext cx="284041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r-Latn-RS" dirty="0"/>
              <a:t>U toku semestra dozvoljen je jedan izostanak sa vežbi.</a:t>
            </a:r>
            <a:endParaRPr lang="sr-Cyrl-RS" dirty="0"/>
          </a:p>
        </p:txBody>
      </p:sp>
      <p:sp>
        <p:nvSpPr>
          <p:cNvPr id="15" name="TextBox 14"/>
          <p:cNvSpPr txBox="1"/>
          <p:nvPr/>
        </p:nvSpPr>
        <p:spPr>
          <a:xfrm>
            <a:off x="3995368" y="334506"/>
            <a:ext cx="376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/>
              <a:t>Predmet: Opšta klinička dijagnostika </a:t>
            </a:r>
            <a:endParaRPr lang="sr-Cyrl-RS" b="1" dirty="0"/>
          </a:p>
        </p:txBody>
      </p:sp>
      <p:pic>
        <p:nvPicPr>
          <p:cNvPr id="35841" name="Picture 1" descr="C:\Users\Admin\Downloads\IMG_20231009_092836.jpg"/>
          <p:cNvPicPr>
            <a:picLocks noChangeAspect="1" noChangeArrowheads="1"/>
          </p:cNvPicPr>
          <p:nvPr/>
        </p:nvPicPr>
        <p:blipFill>
          <a:blip r:embed="rId3" cstate="print"/>
          <a:srcRect t="3409" r="8884"/>
          <a:stretch>
            <a:fillRect/>
          </a:stretch>
        </p:blipFill>
        <p:spPr bwMode="auto">
          <a:xfrm>
            <a:off x="3352800" y="4038600"/>
            <a:ext cx="1600200" cy="2286000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D8B450-A9F7-E500-AEFF-0DBCD5E61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07" y="5034152"/>
            <a:ext cx="337185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9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63074" y="151097"/>
            <a:ext cx="785477" cy="851655"/>
            <a:chOff x="3342705" y="1047751"/>
            <a:chExt cx="2728548" cy="2886075"/>
          </a:xfrm>
        </p:grpSpPr>
        <p:sp>
          <p:nvSpPr>
            <p:cNvPr id="5" name="Oval 4"/>
            <p:cNvSpPr/>
            <p:nvPr/>
          </p:nvSpPr>
          <p:spPr>
            <a:xfrm>
              <a:off x="3342705" y="1047751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247" y="1728181"/>
              <a:ext cx="2111289" cy="186811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0277475" y="193351"/>
            <a:ext cx="756900" cy="809401"/>
            <a:chOff x="6228973" y="1002424"/>
            <a:chExt cx="2728548" cy="2886075"/>
          </a:xfrm>
        </p:grpSpPr>
        <p:sp>
          <p:nvSpPr>
            <p:cNvPr id="8" name="Oval 7"/>
            <p:cNvSpPr/>
            <p:nvPr/>
          </p:nvSpPr>
          <p:spPr>
            <a:xfrm>
              <a:off x="6228973" y="1002424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92" y="1300000"/>
              <a:ext cx="2543175" cy="254317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1163299" y="247650"/>
            <a:ext cx="799267" cy="755102"/>
            <a:chOff x="8957521" y="957100"/>
            <a:chExt cx="2728548" cy="2886075"/>
          </a:xfrm>
        </p:grpSpPr>
        <p:sp>
          <p:nvSpPr>
            <p:cNvPr id="11" name="Oval 10"/>
            <p:cNvSpPr/>
            <p:nvPr/>
          </p:nvSpPr>
          <p:spPr>
            <a:xfrm>
              <a:off x="8957521" y="957100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241" y="1300000"/>
              <a:ext cx="2521449" cy="2381673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23875" y="1417697"/>
            <a:ext cx="11252777" cy="3541405"/>
            <a:chOff x="695325" y="960497"/>
            <a:chExt cx="11252777" cy="354140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25" y="960497"/>
              <a:ext cx="5676900" cy="354140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3150" y="960498"/>
              <a:ext cx="5794952" cy="3541404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357312" y="5229225"/>
            <a:ext cx="418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Metoda po Hertvigu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9937" y="5229225"/>
            <a:ext cx="4828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Metoda po Barliju (italijanska)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DD5EF3-1121-9219-31CA-B0E412468E96}"/>
              </a:ext>
            </a:extLst>
          </p:cNvPr>
          <p:cNvSpPr txBox="1"/>
          <p:nvPr/>
        </p:nvSpPr>
        <p:spPr>
          <a:xfrm>
            <a:off x="4234649" y="6027938"/>
            <a:ext cx="418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https://youtu.be/k5CQ83YHwbM?t=157</a:t>
            </a:r>
            <a:r>
              <a:rPr lang="sr-Latn-RS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775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742950" y="904876"/>
            <a:ext cx="4687069" cy="5129376"/>
            <a:chOff x="3342705" y="1047751"/>
            <a:chExt cx="2728548" cy="2886075"/>
          </a:xfrm>
        </p:grpSpPr>
        <p:sp>
          <p:nvSpPr>
            <p:cNvPr id="19" name="Oval 18"/>
            <p:cNvSpPr/>
            <p:nvPr/>
          </p:nvSpPr>
          <p:spPr>
            <a:xfrm>
              <a:off x="3342705" y="1047751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247" y="1728181"/>
              <a:ext cx="2111289" cy="186811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9363075" y="111674"/>
            <a:ext cx="838289" cy="793202"/>
            <a:chOff x="6228973" y="1002424"/>
            <a:chExt cx="2728548" cy="2886075"/>
          </a:xfrm>
        </p:grpSpPr>
        <p:sp>
          <p:nvSpPr>
            <p:cNvPr id="20" name="Oval 19"/>
            <p:cNvSpPr/>
            <p:nvPr/>
          </p:nvSpPr>
          <p:spPr>
            <a:xfrm>
              <a:off x="6228973" y="1002424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92" y="1300000"/>
              <a:ext cx="2543175" cy="254317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0420349" y="111674"/>
            <a:ext cx="894517" cy="793202"/>
            <a:chOff x="8957521" y="957100"/>
            <a:chExt cx="2728548" cy="2886075"/>
          </a:xfrm>
        </p:grpSpPr>
        <p:sp>
          <p:nvSpPr>
            <p:cNvPr id="21" name="Oval 20"/>
            <p:cNvSpPr/>
            <p:nvPr/>
          </p:nvSpPr>
          <p:spPr>
            <a:xfrm>
              <a:off x="8957521" y="957100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241" y="1300000"/>
              <a:ext cx="2521449" cy="238167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34150" y="1952625"/>
            <a:ext cx="4780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Fiksiranje sajlom ili omčom</a:t>
            </a:r>
          </a:p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Grupisanje tablom</a:t>
            </a:r>
          </a:p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Fiksacija prasadi</a:t>
            </a:r>
          </a:p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Fiksacija na kosoj ravni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53150" y="1657350"/>
            <a:ext cx="5267325" cy="25146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87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63075" y="111674"/>
            <a:ext cx="838289" cy="793202"/>
            <a:chOff x="6228973" y="1002424"/>
            <a:chExt cx="2728548" cy="2886075"/>
          </a:xfrm>
        </p:grpSpPr>
        <p:sp>
          <p:nvSpPr>
            <p:cNvPr id="5" name="Oval 4"/>
            <p:cNvSpPr/>
            <p:nvPr/>
          </p:nvSpPr>
          <p:spPr>
            <a:xfrm>
              <a:off x="6228973" y="1002424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92" y="1300000"/>
              <a:ext cx="2543175" cy="254317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0420349" y="111674"/>
            <a:ext cx="894517" cy="793202"/>
            <a:chOff x="8957521" y="957100"/>
            <a:chExt cx="2728548" cy="2886075"/>
          </a:xfrm>
        </p:grpSpPr>
        <p:sp>
          <p:nvSpPr>
            <p:cNvPr id="8" name="Oval 7"/>
            <p:cNvSpPr/>
            <p:nvPr/>
          </p:nvSpPr>
          <p:spPr>
            <a:xfrm>
              <a:off x="8957521" y="957100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241" y="1300000"/>
              <a:ext cx="2521449" cy="238167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1" y="892419"/>
            <a:ext cx="5070438" cy="4953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999118"/>
            <a:ext cx="5760720" cy="4791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1" y="4008501"/>
            <a:ext cx="2186178" cy="17445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12476" y="5981700"/>
            <a:ext cx="293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Sajla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15200" y="5915025"/>
            <a:ext cx="385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Grupisanje tablom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97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991725" y="99217"/>
            <a:ext cx="838289" cy="793202"/>
            <a:chOff x="6228973" y="1002424"/>
            <a:chExt cx="2728548" cy="2886075"/>
          </a:xfrm>
        </p:grpSpPr>
        <p:sp>
          <p:nvSpPr>
            <p:cNvPr id="5" name="Oval 4"/>
            <p:cNvSpPr/>
            <p:nvPr/>
          </p:nvSpPr>
          <p:spPr>
            <a:xfrm>
              <a:off x="6228973" y="1002424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92" y="1300000"/>
              <a:ext cx="2543175" cy="254317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1001374" y="99217"/>
            <a:ext cx="894517" cy="793202"/>
            <a:chOff x="8957521" y="957100"/>
            <a:chExt cx="2728548" cy="2886075"/>
          </a:xfrm>
        </p:grpSpPr>
        <p:sp>
          <p:nvSpPr>
            <p:cNvPr id="8" name="Oval 7"/>
            <p:cNvSpPr/>
            <p:nvPr/>
          </p:nvSpPr>
          <p:spPr>
            <a:xfrm>
              <a:off x="8957521" y="957100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241" y="1300000"/>
              <a:ext cx="2521449" cy="2381673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1" y="205916"/>
            <a:ext cx="2787768" cy="27021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604" y="1270635"/>
            <a:ext cx="2331496" cy="31187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931" y="3864140"/>
            <a:ext cx="2252662" cy="29938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1" y="3280608"/>
            <a:ext cx="2787768" cy="31712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96" y="3304347"/>
            <a:ext cx="3147482" cy="31474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96" y="205916"/>
            <a:ext cx="3147482" cy="270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22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66751" y="1166648"/>
            <a:ext cx="4610073" cy="4700752"/>
            <a:chOff x="6228973" y="1002424"/>
            <a:chExt cx="2728548" cy="2886075"/>
          </a:xfrm>
        </p:grpSpPr>
        <p:sp>
          <p:nvSpPr>
            <p:cNvPr id="20" name="Oval 19"/>
            <p:cNvSpPr/>
            <p:nvPr/>
          </p:nvSpPr>
          <p:spPr>
            <a:xfrm>
              <a:off x="6228973" y="1002424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92" y="1300000"/>
              <a:ext cx="2543175" cy="254317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0963275" y="92623"/>
            <a:ext cx="770692" cy="802727"/>
            <a:chOff x="8957521" y="957100"/>
            <a:chExt cx="2728548" cy="2886075"/>
          </a:xfrm>
        </p:grpSpPr>
        <p:sp>
          <p:nvSpPr>
            <p:cNvPr id="21" name="Oval 20"/>
            <p:cNvSpPr/>
            <p:nvPr/>
          </p:nvSpPr>
          <p:spPr>
            <a:xfrm>
              <a:off x="8957521" y="957100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241" y="1300000"/>
              <a:ext cx="2521449" cy="238167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219825" y="2289506"/>
            <a:ext cx="4857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Fiksiranje uz čvrste predmete</a:t>
            </a:r>
          </a:p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Fiksiranje u sedećem položaju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0002" y="1804345"/>
            <a:ext cx="5357396" cy="171267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0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963275" y="92623"/>
            <a:ext cx="770692" cy="802727"/>
            <a:chOff x="8957521" y="957100"/>
            <a:chExt cx="2728548" cy="2886075"/>
          </a:xfrm>
        </p:grpSpPr>
        <p:sp>
          <p:nvSpPr>
            <p:cNvPr id="21" name="Oval 20"/>
            <p:cNvSpPr/>
            <p:nvPr/>
          </p:nvSpPr>
          <p:spPr>
            <a:xfrm>
              <a:off x="8957521" y="957100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241" y="1300000"/>
              <a:ext cx="2521449" cy="2381673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209" y="3824287"/>
            <a:ext cx="2767108" cy="2764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" y="3824287"/>
            <a:ext cx="6853429" cy="2764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" y="187997"/>
            <a:ext cx="3116592" cy="30035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5" y="225335"/>
            <a:ext cx="3257741" cy="2952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001" y="777469"/>
            <a:ext cx="3094999" cy="272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94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7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504825" y="1102273"/>
            <a:ext cx="4505325" cy="4631777"/>
            <a:chOff x="8957521" y="957100"/>
            <a:chExt cx="2728548" cy="2886075"/>
          </a:xfrm>
        </p:grpSpPr>
        <p:sp>
          <p:nvSpPr>
            <p:cNvPr id="21" name="Oval 20"/>
            <p:cNvSpPr/>
            <p:nvPr/>
          </p:nvSpPr>
          <p:spPr>
            <a:xfrm>
              <a:off x="8957521" y="957100"/>
              <a:ext cx="2728548" cy="28860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241" y="1300000"/>
              <a:ext cx="2521449" cy="2381673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315075" y="1533525"/>
            <a:ext cx="441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Manuelna fiksacija glave i vrata</a:t>
            </a:r>
          </a:p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Stojnica</a:t>
            </a:r>
          </a:p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Manuelna fiksacija glave i nogu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05499" y="1400175"/>
            <a:ext cx="5476875" cy="256222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65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25" y="285750"/>
            <a:ext cx="4381500" cy="3286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2" y="264318"/>
            <a:ext cx="2493528" cy="3328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78" y="242887"/>
            <a:ext cx="2974975" cy="3328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25" y="3935620"/>
            <a:ext cx="4159929" cy="267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2" y="3892490"/>
            <a:ext cx="6035563" cy="2758659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511CE451-F286-009F-A769-D0CA292FFF25}"/>
              </a:ext>
            </a:extLst>
          </p:cNvPr>
          <p:cNvSpPr/>
          <p:nvPr/>
        </p:nvSpPr>
        <p:spPr>
          <a:xfrm>
            <a:off x="676275" y="3835023"/>
            <a:ext cx="2895978" cy="2758659"/>
          </a:xfrm>
          <a:prstGeom prst="mathMultiply">
            <a:avLst/>
          </a:prstGeom>
          <a:solidFill>
            <a:srgbClr val="FF0000">
              <a:alpha val="34000"/>
            </a:srgb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rgbClr val="000000">
                <a:alpha val="89000"/>
              </a:srgbClr>
            </a:outerShdw>
            <a:reflection endPos="1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7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085782-4F65-767A-78D7-B01A38464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545625"/>
            <a:ext cx="8293100" cy="553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07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E20474-C849-A5FE-2302-1314B0996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88" y="395250"/>
            <a:ext cx="3882827" cy="2912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3F11D-062E-E6F1-A264-813F1CFC6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665" y="395249"/>
            <a:ext cx="3882826" cy="2912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459C3-9978-4ECF-760F-723AC80EE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088" y="3652801"/>
            <a:ext cx="3882827" cy="2912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BE6B0A-614E-2BB0-FAAC-F0A411B73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665" y="3761883"/>
            <a:ext cx="3882827" cy="291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42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stične kante za medicinski otpad - Botel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3105" y="5257799"/>
            <a:ext cx="1295400" cy="153620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762000" y="5425737"/>
            <a:ext cx="76962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Ostatke </a:t>
            </a:r>
            <a:r>
              <a:rPr lang="pl-PL" b="1" dirty="0">
                <a:solidFill>
                  <a:schemeClr val="bg1"/>
                </a:solidFill>
              </a:rPr>
              <a:t>biološkog materijala odložiti u za to predviđene kontejnere za biološki </a:t>
            </a:r>
            <a:r>
              <a:rPr lang="en-US" dirty="0" err="1">
                <a:solidFill>
                  <a:schemeClr val="bg1"/>
                </a:solidFill>
              </a:rPr>
              <a:t>otpad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dirty="0" err="1">
                <a:solidFill>
                  <a:schemeClr val="bg1"/>
                </a:solidFill>
              </a:rPr>
              <a:t>specijalno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obeležene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plastične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kantice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žute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boje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>
                <a:solidFill>
                  <a:schemeClr val="bg1"/>
                </a:solidFill>
              </a:rPr>
              <a:t>Najstrože</a:t>
            </a:r>
            <a:r>
              <a:rPr lang="en-US" dirty="0">
                <a:solidFill>
                  <a:schemeClr val="bg1"/>
                </a:solidFill>
              </a:rPr>
              <a:t> je </a:t>
            </a:r>
            <a:r>
              <a:rPr lang="en-US" dirty="0" err="1">
                <a:solidFill>
                  <a:schemeClr val="bg1"/>
                </a:solidFill>
              </a:rPr>
              <a:t>zabranjeno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baciti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biološki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materijal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otpad</a:t>
            </a:r>
            <a:r>
              <a:rPr lang="en-US" b="1" dirty="0">
                <a:solidFill>
                  <a:schemeClr val="bg1"/>
                </a:solidFill>
              </a:rPr>
              <a:t> u </a:t>
            </a:r>
            <a:r>
              <a:rPr lang="en-US" b="1" dirty="0" err="1">
                <a:solidFill>
                  <a:schemeClr val="bg1"/>
                </a:solidFill>
              </a:rPr>
              <a:t>kontejner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ili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kanalizaciju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0"/>
            <a:ext cx="8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OPŠTA PRAVILA PONAŠANJA I UPUTSTVO ZA RAD STUDE</a:t>
            </a:r>
            <a:r>
              <a:rPr lang="en-US" b="1" dirty="0"/>
              <a:t>NATA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07309" y="704492"/>
            <a:ext cx="2362200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Osnovna</a:t>
            </a:r>
            <a:r>
              <a:rPr lang="en-US" b="1" dirty="0"/>
              <a:t> </a:t>
            </a:r>
            <a:r>
              <a:rPr lang="en-US" b="1" dirty="0" err="1"/>
              <a:t>oprema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35279" y="4073202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sr-Latn-RS" dirty="0"/>
              <a:t>ukavice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400" y="2819400"/>
            <a:ext cx="4572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Zabranjeno je konzumiranje hrane i pića.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7400" y="3276601"/>
            <a:ext cx="45720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Zabranjeno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nedisciplinovano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ponašanje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trčanje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glasan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razgovor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ometanje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drugih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5867400" y="4038600"/>
            <a:ext cx="4572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>
                <a:latin typeface="Times New Roman" pitchFamily="18" charset="0"/>
                <a:cs typeface="Times New Roman" pitchFamily="18" charset="0"/>
              </a:rPr>
              <a:t>Dugu kosu treba vezati i skinuti nakit sa ruku.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7400" y="524470"/>
            <a:ext cx="457200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vi-VN" dirty="0"/>
              <a:t>Pre ulaska u </a:t>
            </a:r>
            <a:r>
              <a:rPr lang="sr-Latn-RS" dirty="0"/>
              <a:t>vež./lab. </a:t>
            </a:r>
            <a:r>
              <a:rPr lang="vi-VN" dirty="0"/>
              <a:t>lične stvari (</a:t>
            </a:r>
            <a:r>
              <a:rPr lang="sr-Latn-RS" dirty="0"/>
              <a:t>jakne, </a:t>
            </a:r>
            <a:r>
              <a:rPr lang="vi-VN" dirty="0"/>
              <a:t>kapute, tašne, knjige, itd) odložiti na  predviđeno mesto.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67400" y="1524001"/>
            <a:ext cx="457200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radnom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mestu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dozvoljeno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je da se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nalaze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isključivo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predmeti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neophodni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za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praktični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rad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praktikum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sveska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pribor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za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pisanje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i pregled životinje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67400" y="4572001"/>
            <a:ext cx="45720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Nije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dozvoljeno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nošenje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obuće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otvorenih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prstiju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0620" y="4659868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  <a:r>
              <a:rPr lang="sr-Latn-RS" dirty="0"/>
              <a:t>antil</a:t>
            </a:r>
          </a:p>
        </p:txBody>
      </p:sp>
      <p:pic>
        <p:nvPicPr>
          <p:cNvPr id="29698" name="Picture 2" descr="Muski mantil Rever Krag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8639" y="1676585"/>
            <a:ext cx="2152651" cy="2838451"/>
          </a:xfrm>
          <a:prstGeom prst="rect">
            <a:avLst/>
          </a:prstGeom>
          <a:noFill/>
        </p:spPr>
      </p:pic>
      <p:sp>
        <p:nvSpPr>
          <p:cNvPr id="29700" name="AutoShape 4" descr="Jednokratni lateks rukavice za laboratoriju koriste Proizvođači i  dobavljači - tvornici cijena - BIOLOGIX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2" name="AutoShape 6" descr="Jednokratni lateks rukavice za laboratoriju koriste Proizvođači i  dobavljači - tvornici cijena - BIOLOGIX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AutoShape 8" descr="Jednokratni lateks rukavice za laboratoriju koriste Proizvođači i  dobavljači - tvornici cijena - BIOLOGIX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8" name="AutoShape 12" descr="Jednokratni lateks rukavice za upotrebu laboratorijsk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0" name="AutoShape 14" descr="Jednokratni lateks rukavice za upotrebu laboratorijsk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2" name="AutoShape 16" descr="Jednokratni lateks rukavice za laboratoriju koriste Proizvođači i  dobavljači - tvornici cijena - BIOLOGIX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4" name="AutoShape 18" descr="Jednokratni lateks rukavice za laboratoriju koriste Proizvođači i  dobavljači - tvornici cijena - BIOLOGIX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6" name="AutoShape 20" descr="Laboratorijske rukavice Proizvođači i dobavljači - fabrička cijena -  BIOLOGIX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8" name="AutoShape 22" descr="Laboratorijske rukavice Proizvođači i dobavljači - fabrička cijena -  BIOLOGIX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0" name="AutoShape 24" descr="Laboratorijske rukavice Proizvođači i dobavljači - fabrička cijena -  BIOLOGIX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22" name="Picture 26" descr="Rukavice latex bez pudera S pk100 - Aberro d.o.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8434" y="1702358"/>
            <a:ext cx="1962150" cy="2190750"/>
          </a:xfrm>
          <a:prstGeom prst="rect">
            <a:avLst/>
          </a:prstGeom>
          <a:noFill/>
        </p:spPr>
      </p:pic>
      <p:cxnSp>
        <p:nvCxnSpPr>
          <p:cNvPr id="29" name="Straight Arrow Connector 28"/>
          <p:cNvCxnSpPr/>
          <p:nvPr/>
        </p:nvCxnSpPr>
        <p:spPr>
          <a:xfrm rot="16200000" flipH="1">
            <a:off x="3544779" y="1232517"/>
            <a:ext cx="381000" cy="30480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2275955" y="1194417"/>
            <a:ext cx="381000" cy="38100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200DD1C-582A-2CB0-A715-CABB9FF4F8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71" y="948435"/>
            <a:ext cx="4019929" cy="4309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3CF20E-6C18-1593-AD94-AEBB03D75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64" y="544964"/>
            <a:ext cx="4326673" cy="3245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40D81C-40B8-91AF-2908-8B835EB33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796" y="544963"/>
            <a:ext cx="4326673" cy="3245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C772DA-AEF0-108A-310A-337C0E8E9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730" y="3950837"/>
            <a:ext cx="3619603" cy="271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41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A40AFB-BB1D-0999-C27A-C9E867A84045}"/>
              </a:ext>
            </a:extLst>
          </p:cNvPr>
          <p:cNvSpPr txBox="1"/>
          <p:nvPr/>
        </p:nvSpPr>
        <p:spPr>
          <a:xfrm>
            <a:off x="3231471" y="292963"/>
            <a:ext cx="6001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>
                <a:latin typeface="Aptos Black" panose="020F0502020204030204" pitchFamily="34" charset="0"/>
              </a:rPr>
              <a:t>PLAN KLINIČKOG PREGLEDA</a:t>
            </a:r>
            <a:endParaRPr lang="en-US" sz="2800" dirty="0">
              <a:latin typeface="Aptos Black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1F428-68D8-18D7-4E98-F98482889B95}"/>
              </a:ext>
            </a:extLst>
          </p:cNvPr>
          <p:cNvSpPr txBox="1"/>
          <p:nvPr/>
        </p:nvSpPr>
        <p:spPr>
          <a:xfrm>
            <a:off x="1047564" y="1296140"/>
            <a:ext cx="895756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sr-Latn-RS" sz="2400" u="sng" dirty="0">
                <a:latin typeface="Bahnschrift" panose="020B0502040204020203" pitchFamily="34" charset="0"/>
              </a:rPr>
              <a:t>UPOZNAVANJE I PRILAŽENJE ŽIVOTINJI</a:t>
            </a:r>
          </a:p>
          <a:p>
            <a:r>
              <a:rPr lang="sr-Latn-RS" sz="2000" dirty="0">
                <a:latin typeface="Bahnschrift" panose="020B0502040204020203" pitchFamily="34" charset="0"/>
              </a:rPr>
              <a:t>      - anamneza</a:t>
            </a:r>
          </a:p>
          <a:p>
            <a:r>
              <a:rPr lang="sr-Latn-RS" sz="2000" dirty="0">
                <a:latin typeface="Bahnschrift" panose="020B0502040204020203" pitchFamily="34" charset="0"/>
              </a:rPr>
              <a:t>      - nacional</a:t>
            </a:r>
          </a:p>
          <a:p>
            <a:endParaRPr lang="sr-Latn-RS" sz="2000" dirty="0">
              <a:latin typeface="Bahnschrift" panose="020B0502040204020203" pitchFamily="34" charset="0"/>
            </a:endParaRPr>
          </a:p>
          <a:p>
            <a:pPr marL="457200" indent="-457200">
              <a:buAutoNum type="arabicPeriod" startAt="2"/>
            </a:pPr>
            <a:r>
              <a:rPr lang="sr-Latn-RS" sz="2400" u="sng" dirty="0">
                <a:latin typeface="Bahnschrift" panose="020B0502040204020203" pitchFamily="34" charset="0"/>
              </a:rPr>
              <a:t>OPŠTI PREGLED</a:t>
            </a:r>
          </a:p>
          <a:p>
            <a:r>
              <a:rPr lang="sr-Latn-RS" sz="2400" dirty="0">
                <a:latin typeface="Bahnschrift" panose="020B0502040204020203" pitchFamily="34" charset="0"/>
              </a:rPr>
              <a:t>     </a:t>
            </a:r>
            <a:r>
              <a:rPr lang="sr-Latn-RS" sz="2000" dirty="0">
                <a:latin typeface="Bahnschrift" panose="020B0502040204020203" pitchFamily="34" charset="0"/>
              </a:rPr>
              <a:t>- habitus</a:t>
            </a:r>
          </a:p>
          <a:p>
            <a:r>
              <a:rPr lang="sr-Latn-RS" sz="2000" dirty="0">
                <a:latin typeface="Bahnschrift" panose="020B0502040204020203" pitchFamily="34" charset="0"/>
              </a:rPr>
              <a:t>      - trijas</a:t>
            </a:r>
          </a:p>
          <a:p>
            <a:endParaRPr lang="sr-Latn-RS" sz="2000" dirty="0">
              <a:latin typeface="Bahnschrift" panose="020B0502040204020203" pitchFamily="34" charset="0"/>
            </a:endParaRPr>
          </a:p>
          <a:p>
            <a:pPr marL="457200" indent="-457200">
              <a:buAutoNum type="arabicPeriod" startAt="3"/>
            </a:pPr>
            <a:r>
              <a:rPr lang="sr-Latn-RS" sz="2400" u="sng" dirty="0">
                <a:latin typeface="Bahnschrift" panose="020B0502040204020203" pitchFamily="34" charset="0"/>
              </a:rPr>
              <a:t>SPECIJALNI PREGLEDI</a:t>
            </a:r>
          </a:p>
          <a:p>
            <a:r>
              <a:rPr lang="sr-Latn-RS" sz="2400" dirty="0">
                <a:latin typeface="Bahnschrift" panose="020B0502040204020203" pitchFamily="34" charset="0"/>
              </a:rPr>
              <a:t>     </a:t>
            </a:r>
            <a:r>
              <a:rPr lang="sr-Latn-RS" sz="2000" dirty="0">
                <a:latin typeface="Bahnschrift" panose="020B0502040204020203" pitchFamily="34" charset="0"/>
              </a:rPr>
              <a:t>( pregled kože, limfnih čvorova, nervnog, kardiovaskularnog, digestivnog,...)</a:t>
            </a:r>
          </a:p>
          <a:p>
            <a:endParaRPr lang="sr-Latn-RS" sz="2000" dirty="0">
              <a:latin typeface="Bahnschrift" panose="020B0502040204020203" pitchFamily="34" charset="0"/>
            </a:endParaRPr>
          </a:p>
          <a:p>
            <a:pPr marL="457200" indent="-457200">
              <a:buAutoNum type="arabicPeriod" startAt="4"/>
            </a:pPr>
            <a:r>
              <a:rPr lang="sr-Latn-RS" sz="2400" u="sng" dirty="0">
                <a:latin typeface="Bahnschrift" panose="020B0502040204020203" pitchFamily="34" charset="0"/>
              </a:rPr>
              <a:t>SPECIJALSITIČKI PREGLEDI</a:t>
            </a:r>
          </a:p>
          <a:p>
            <a:r>
              <a:rPr lang="sr-Latn-RS" sz="2000" dirty="0">
                <a:latin typeface="Bahnschrift" panose="020B0502040204020203" pitchFamily="34" charset="0"/>
              </a:rPr>
              <a:t>      ( laboratorijska dijagnostika, EKG,EEG, ultrasonografija, biopsija,...)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pic>
        <p:nvPicPr>
          <p:cNvPr id="7" name="Picture 6" descr="A person writing on a notebook&#10;&#10;Description automatically generated">
            <a:extLst>
              <a:ext uri="{FF2B5EF4-FFF2-40B4-BE49-F238E27FC236}">
                <a16:creationId xmlns:a16="http://schemas.microsoft.com/office/drawing/2014/main" id="{D9A668B4-4ED7-89DD-A8EC-AC74FCAB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4" y="929868"/>
            <a:ext cx="4410115" cy="297849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4FFD2A0-C4C3-E9A5-6857-770E35ECC6BE}"/>
              </a:ext>
            </a:extLst>
          </p:cNvPr>
          <p:cNvSpPr/>
          <p:nvPr/>
        </p:nvSpPr>
        <p:spPr>
          <a:xfrm>
            <a:off x="1459346" y="1690254"/>
            <a:ext cx="1625600" cy="63730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85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467E47-C047-D3E5-D5AE-1E600C1EE777}"/>
              </a:ext>
            </a:extLst>
          </p:cNvPr>
          <p:cNvSpPr txBox="1"/>
          <p:nvPr/>
        </p:nvSpPr>
        <p:spPr>
          <a:xfrm>
            <a:off x="4581237" y="406401"/>
            <a:ext cx="4959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>
                <a:latin typeface="Aptos Black" panose="020B0004020202020204" pitchFamily="34" charset="0"/>
              </a:rPr>
              <a:t>ANAMNEZA</a:t>
            </a:r>
            <a:endParaRPr lang="en-US" sz="2800" dirty="0">
              <a:latin typeface="Aptos Black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2F215-D66E-0873-E3B7-B6C9620C42A8}"/>
              </a:ext>
            </a:extLst>
          </p:cNvPr>
          <p:cNvSpPr txBox="1"/>
          <p:nvPr/>
        </p:nvSpPr>
        <p:spPr>
          <a:xfrm>
            <a:off x="6862619" y="831333"/>
            <a:ext cx="220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ἀνάμνησις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47DAE0-3875-E00E-A12A-55A61E184A53}"/>
              </a:ext>
            </a:extLst>
          </p:cNvPr>
          <p:cNvSpPr txBox="1"/>
          <p:nvPr/>
        </p:nvSpPr>
        <p:spPr>
          <a:xfrm>
            <a:off x="1265382" y="1496922"/>
            <a:ext cx="9661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Bahnschrift" panose="020B0502040204020203" pitchFamily="34" charset="0"/>
              </a:rPr>
              <a:t>Uzimanje podataka od vlasnika/ držaoca životinje na osnovu njegovog sećanja.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775E82-FDA6-2E58-3FFB-B17F662D13FE}"/>
              </a:ext>
            </a:extLst>
          </p:cNvPr>
          <p:cNvSpPr txBox="1"/>
          <p:nvPr/>
        </p:nvSpPr>
        <p:spPr>
          <a:xfrm>
            <a:off x="822035" y="2714489"/>
            <a:ext cx="2068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Aptos Black" panose="020B0004020202020204" pitchFamily="34" charset="0"/>
              </a:rPr>
              <a:t>ZAŠTO?</a:t>
            </a:r>
            <a:endParaRPr lang="en-US" sz="2400" dirty="0">
              <a:latin typeface="Aptos Black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F94A09-D69C-28F1-9018-3A40B3A9270E}"/>
              </a:ext>
            </a:extLst>
          </p:cNvPr>
          <p:cNvSpPr txBox="1"/>
          <p:nvPr/>
        </p:nvSpPr>
        <p:spPr>
          <a:xfrm>
            <a:off x="2184400" y="3051994"/>
            <a:ext cx="2068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Aptos Black" panose="020B0004020202020204" pitchFamily="34" charset="0"/>
              </a:rPr>
              <a:t>KADA?</a:t>
            </a:r>
            <a:endParaRPr lang="en-US" sz="2400" dirty="0">
              <a:latin typeface="Aptos Black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77FF1B-10E6-40F1-CE79-A6E93D1002D6}"/>
              </a:ext>
            </a:extLst>
          </p:cNvPr>
          <p:cNvSpPr txBox="1"/>
          <p:nvPr/>
        </p:nvSpPr>
        <p:spPr>
          <a:xfrm>
            <a:off x="3338945" y="3490571"/>
            <a:ext cx="2068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Aptos Black" panose="020B0004020202020204" pitchFamily="34" charset="0"/>
              </a:rPr>
              <a:t>KAKO?</a:t>
            </a:r>
            <a:endParaRPr lang="en-US" sz="2400" dirty="0">
              <a:latin typeface="Aptos Black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9C06DB-48E6-73A7-BB22-EBE7BF513810}"/>
              </a:ext>
            </a:extLst>
          </p:cNvPr>
          <p:cNvSpPr txBox="1"/>
          <p:nvPr/>
        </p:nvSpPr>
        <p:spPr>
          <a:xfrm>
            <a:off x="1856508" y="4262204"/>
            <a:ext cx="58189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latin typeface="Bahnschrift" panose="020B0502040204020203" pitchFamily="34" charset="0"/>
              </a:rPr>
              <a:t>Ostale životinje i koje, da li su uvođene nove?</a:t>
            </a:r>
          </a:p>
          <a:p>
            <a:r>
              <a:rPr lang="sr-Latn-RS" sz="2000" dirty="0">
                <a:latin typeface="Bahnschrift" panose="020B0502040204020203" pitchFamily="34" charset="0"/>
              </a:rPr>
              <a:t>Način držanja, ishrane, </a:t>
            </a:r>
            <a:r>
              <a:rPr lang="sr-Latn-RS" sz="2000" u="sng" dirty="0">
                <a:latin typeface="Bahnschrift" panose="020B0502040204020203" pitchFamily="34" charset="0"/>
              </a:rPr>
              <a:t>promene u ishrani</a:t>
            </a:r>
          </a:p>
          <a:p>
            <a:r>
              <a:rPr lang="sr-Latn-RS" sz="2000" dirty="0">
                <a:latin typeface="Bahnschrift" panose="020B0502040204020203" pitchFamily="34" charset="0"/>
              </a:rPr>
              <a:t>Vakcinacije, primenjena terapija</a:t>
            </a:r>
          </a:p>
          <a:p>
            <a:r>
              <a:rPr lang="sr-Latn-RS" sz="2000" dirty="0">
                <a:latin typeface="Bahnschrift" panose="020B0502040204020203" pitchFamily="34" charset="0"/>
              </a:rPr>
              <a:t>Prethodne bolesti</a:t>
            </a:r>
          </a:p>
          <a:p>
            <a:r>
              <a:rPr lang="sr-Latn-RS" sz="2000" dirty="0">
                <a:latin typeface="Bahnschrift" panose="020B0502040204020203" pitchFamily="34" charset="0"/>
              </a:rPr>
              <a:t>Da li je bilo poboljšanja/ pogoršanja simptoma</a:t>
            </a:r>
          </a:p>
          <a:p>
            <a:pPr algn="ctr"/>
            <a:r>
              <a:rPr lang="sr-Latn-RS" sz="2000" dirty="0">
                <a:latin typeface="Bahnschrift" panose="020B0502040204020203" pitchFamily="34" charset="0"/>
              </a:rPr>
              <a:t>...</a:t>
            </a:r>
          </a:p>
        </p:txBody>
      </p:sp>
      <p:pic>
        <p:nvPicPr>
          <p:cNvPr id="12" name="Picture 11" descr="A light bulb with a purple base&#10;&#10;Description automatically generated">
            <a:extLst>
              <a:ext uri="{FF2B5EF4-FFF2-40B4-BE49-F238E27FC236}">
                <a16:creationId xmlns:a16="http://schemas.microsoft.com/office/drawing/2014/main" id="{47B1C4FC-5129-C6DE-C4C6-AEA60B3C2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036" y="2821383"/>
            <a:ext cx="2539695" cy="2539695"/>
          </a:xfrm>
          <a:prstGeom prst="rect">
            <a:avLst/>
          </a:prstGeom>
        </p:spPr>
      </p:pic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8E05A7F-8F74-C7B9-856D-A5B9DA6F9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065" y="2267106"/>
            <a:ext cx="1569775" cy="15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84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9B160A-EE27-3AF7-835C-871A26EE2473}"/>
              </a:ext>
            </a:extLst>
          </p:cNvPr>
          <p:cNvSpPr txBox="1"/>
          <p:nvPr/>
        </p:nvSpPr>
        <p:spPr>
          <a:xfrm>
            <a:off x="3816220" y="289249"/>
            <a:ext cx="3853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dirty="0">
                <a:latin typeface="Bahnschrift" panose="020B0502040204020203" pitchFamily="34" charset="0"/>
              </a:rPr>
              <a:t>NACIONAL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A493D-522D-B711-A7BB-C77D3ADACA3A}"/>
              </a:ext>
            </a:extLst>
          </p:cNvPr>
          <p:cNvSpPr txBox="1"/>
          <p:nvPr/>
        </p:nvSpPr>
        <p:spPr>
          <a:xfrm>
            <a:off x="1595535" y="1091681"/>
            <a:ext cx="85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Bahnschrift" panose="020B0502040204020203" pitchFamily="34" charset="0"/>
              </a:rPr>
              <a:t>Opis i podaci o životinji koji omogućavaju njenu identifikaciju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D89B8-E30C-6170-49EA-7726711C6D05}"/>
              </a:ext>
            </a:extLst>
          </p:cNvPr>
          <p:cNvSpPr txBox="1"/>
          <p:nvPr/>
        </p:nvSpPr>
        <p:spPr>
          <a:xfrm>
            <a:off x="1194318" y="2351315"/>
            <a:ext cx="41054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latin typeface="Bahnschrift" panose="020B0502040204020203" pitchFamily="34" charset="0"/>
              </a:rPr>
              <a:t>- vrtsta</a:t>
            </a:r>
          </a:p>
          <a:p>
            <a:pPr algn="ctr"/>
            <a:r>
              <a:rPr lang="sr-Latn-RS" sz="2400" dirty="0">
                <a:latin typeface="Bahnschrift" panose="020B0502040204020203" pitchFamily="34" charset="0"/>
              </a:rPr>
              <a:t>- rasa</a:t>
            </a:r>
          </a:p>
          <a:p>
            <a:pPr algn="ctr"/>
            <a:r>
              <a:rPr lang="sr-Latn-RS" sz="2400" dirty="0">
                <a:latin typeface="Bahnschrift" panose="020B0502040204020203" pitchFamily="34" charset="0"/>
              </a:rPr>
              <a:t>- pol</a:t>
            </a:r>
          </a:p>
          <a:p>
            <a:pPr algn="ctr"/>
            <a:r>
              <a:rPr lang="sr-Latn-RS" sz="2400" dirty="0">
                <a:latin typeface="Bahnschrift" panose="020B0502040204020203" pitchFamily="34" charset="0"/>
              </a:rPr>
              <a:t>- starost</a:t>
            </a:r>
          </a:p>
          <a:p>
            <a:pPr algn="ctr"/>
            <a:r>
              <a:rPr lang="sr-Latn-RS" sz="2400" dirty="0">
                <a:latin typeface="Bahnschrift" panose="020B0502040204020203" pitchFamily="34" charset="0"/>
              </a:rPr>
              <a:t>- boja</a:t>
            </a:r>
          </a:p>
          <a:p>
            <a:pPr algn="ctr"/>
            <a:r>
              <a:rPr lang="sr-Latn-RS" sz="2400" dirty="0">
                <a:latin typeface="Bahnschrift" panose="020B0502040204020203" pitchFamily="34" charset="0"/>
              </a:rPr>
              <a:t>- visina</a:t>
            </a:r>
          </a:p>
          <a:p>
            <a:pPr algn="ctr"/>
            <a:r>
              <a:rPr lang="sr-Latn-RS" sz="2400" dirty="0">
                <a:latin typeface="Bahnschrift" panose="020B0502040204020203" pitchFamily="34" charset="0"/>
              </a:rPr>
              <a:t>- težina</a:t>
            </a:r>
          </a:p>
          <a:p>
            <a:pPr algn="ctr"/>
            <a:r>
              <a:rPr lang="sr-Latn-RS" sz="2400" dirty="0">
                <a:latin typeface="Bahnschrift" panose="020B0502040204020203" pitchFamily="34" charset="0"/>
              </a:rPr>
              <a:t>- urođene i stečene oznake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pic>
        <p:nvPicPr>
          <p:cNvPr id="8" name="Picture 7" descr="A close-up of a license&#10;&#10;Description automatically generated">
            <a:extLst>
              <a:ext uri="{FF2B5EF4-FFF2-40B4-BE49-F238E27FC236}">
                <a16:creationId xmlns:a16="http://schemas.microsoft.com/office/drawing/2014/main" id="{C2407E61-5CAE-CAD1-DC7A-B49FBED8B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991" y="1952832"/>
            <a:ext cx="5883602" cy="3843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179E82-DB3F-730F-8FFA-CD7A0E0F4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884" y="3874808"/>
            <a:ext cx="430052" cy="576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03F056-560B-0F62-1445-DDF9FB15C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880" y="3991698"/>
            <a:ext cx="430052" cy="57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83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>
            <a:extLst>
              <a:ext uri="{FF2B5EF4-FFF2-40B4-BE49-F238E27FC236}">
                <a16:creationId xmlns:a16="http://schemas.microsoft.com/office/drawing/2014/main" id="{678E285C-BE9E-45B7-A3EE-B9792DAE9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B86F577-8905-4B21-8AF3-C1BB34337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3" name="Rectangle 5">
              <a:extLst>
                <a:ext uri="{FF2B5EF4-FFF2-40B4-BE49-F238E27FC236}">
                  <a16:creationId xmlns:a16="http://schemas.microsoft.com/office/drawing/2014/main" id="{D2F1CFF3-A579-4D24-B5F9-1C71BA6F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6">
              <a:extLst>
                <a:ext uri="{FF2B5EF4-FFF2-40B4-BE49-F238E27FC236}">
                  <a16:creationId xmlns:a16="http://schemas.microsoft.com/office/drawing/2014/main" id="{57601B50-7EB1-43FA-8360-4297BCD76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7">
              <a:extLst>
                <a:ext uri="{FF2B5EF4-FFF2-40B4-BE49-F238E27FC236}">
                  <a16:creationId xmlns:a16="http://schemas.microsoft.com/office/drawing/2014/main" id="{60BD8B7A-CD01-4638-A2C9-299AC68B9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Rectangle 8">
              <a:extLst>
                <a:ext uri="{FF2B5EF4-FFF2-40B4-BE49-F238E27FC236}">
                  <a16:creationId xmlns:a16="http://schemas.microsoft.com/office/drawing/2014/main" id="{095B58F9-6C29-48BE-9DA6-385508052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9">
              <a:extLst>
                <a:ext uri="{FF2B5EF4-FFF2-40B4-BE49-F238E27FC236}">
                  <a16:creationId xmlns:a16="http://schemas.microsoft.com/office/drawing/2014/main" id="{0C84674F-2E8A-4B70-B801-00722CDD5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0">
              <a:extLst>
                <a:ext uri="{FF2B5EF4-FFF2-40B4-BE49-F238E27FC236}">
                  <a16:creationId xmlns:a16="http://schemas.microsoft.com/office/drawing/2014/main" id="{34F320BB-D6A9-45FE-8556-498B763B1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1">
              <a:extLst>
                <a:ext uri="{FF2B5EF4-FFF2-40B4-BE49-F238E27FC236}">
                  <a16:creationId xmlns:a16="http://schemas.microsoft.com/office/drawing/2014/main" id="{5493D54A-532A-46ED-AF63-A0A54818E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2">
              <a:extLst>
                <a:ext uri="{FF2B5EF4-FFF2-40B4-BE49-F238E27FC236}">
                  <a16:creationId xmlns:a16="http://schemas.microsoft.com/office/drawing/2014/main" id="{EAF2EDFA-9C0B-44E2-B4BB-312B58BCA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3">
              <a:extLst>
                <a:ext uri="{FF2B5EF4-FFF2-40B4-BE49-F238E27FC236}">
                  <a16:creationId xmlns:a16="http://schemas.microsoft.com/office/drawing/2014/main" id="{A3641113-CE35-42A4-B605-41BC06BF4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4">
              <a:extLst>
                <a:ext uri="{FF2B5EF4-FFF2-40B4-BE49-F238E27FC236}">
                  <a16:creationId xmlns:a16="http://schemas.microsoft.com/office/drawing/2014/main" id="{DA2E5B2C-BAC4-4440-9B7E-F3878319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5">
              <a:extLst>
                <a:ext uri="{FF2B5EF4-FFF2-40B4-BE49-F238E27FC236}">
                  <a16:creationId xmlns:a16="http://schemas.microsoft.com/office/drawing/2014/main" id="{D8A506DF-2E53-42C9-94BE-B98E32E0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12934FF8-5F70-40BF-BBB6-5EB941FB9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7">
              <a:extLst>
                <a:ext uri="{FF2B5EF4-FFF2-40B4-BE49-F238E27FC236}">
                  <a16:creationId xmlns:a16="http://schemas.microsoft.com/office/drawing/2014/main" id="{8EB3FB08-D01D-4E24-BE40-C16269DF6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8">
              <a:extLst>
                <a:ext uri="{FF2B5EF4-FFF2-40B4-BE49-F238E27FC236}">
                  <a16:creationId xmlns:a16="http://schemas.microsoft.com/office/drawing/2014/main" id="{D24E50D7-2753-4169-AD51-C106DA1B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9">
              <a:extLst>
                <a:ext uri="{FF2B5EF4-FFF2-40B4-BE49-F238E27FC236}">
                  <a16:creationId xmlns:a16="http://schemas.microsoft.com/office/drawing/2014/main" id="{DF94B7E0-D9B6-4096-94D0-18D3AC0EF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20">
              <a:extLst>
                <a:ext uri="{FF2B5EF4-FFF2-40B4-BE49-F238E27FC236}">
                  <a16:creationId xmlns:a16="http://schemas.microsoft.com/office/drawing/2014/main" id="{EBC05ADE-BBA2-4387-B005-3196E2E198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21">
              <a:extLst>
                <a:ext uri="{FF2B5EF4-FFF2-40B4-BE49-F238E27FC236}">
                  <a16:creationId xmlns:a16="http://schemas.microsoft.com/office/drawing/2014/main" id="{BBED1CEE-14D2-442F-AB08-401ABE3EF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22">
              <a:extLst>
                <a:ext uri="{FF2B5EF4-FFF2-40B4-BE49-F238E27FC236}">
                  <a16:creationId xmlns:a16="http://schemas.microsoft.com/office/drawing/2014/main" id="{4F6574C0-78E8-49EA-84BC-EE9D55707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23">
              <a:extLst>
                <a:ext uri="{FF2B5EF4-FFF2-40B4-BE49-F238E27FC236}">
                  <a16:creationId xmlns:a16="http://schemas.microsoft.com/office/drawing/2014/main" id="{65BCDB0B-615E-4CA1-AFD5-6B121CB7C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24">
              <a:extLst>
                <a:ext uri="{FF2B5EF4-FFF2-40B4-BE49-F238E27FC236}">
                  <a16:creationId xmlns:a16="http://schemas.microsoft.com/office/drawing/2014/main" id="{40627863-B7FC-44D1-9E53-E728FFF67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25">
              <a:extLst>
                <a:ext uri="{FF2B5EF4-FFF2-40B4-BE49-F238E27FC236}">
                  <a16:creationId xmlns:a16="http://schemas.microsoft.com/office/drawing/2014/main" id="{52FD6F8C-3AF1-487E-91F4-6E55146F1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26">
              <a:extLst>
                <a:ext uri="{FF2B5EF4-FFF2-40B4-BE49-F238E27FC236}">
                  <a16:creationId xmlns:a16="http://schemas.microsoft.com/office/drawing/2014/main" id="{50323CF3-93CB-4E03-95C0-B180BB87A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27">
              <a:extLst>
                <a:ext uri="{FF2B5EF4-FFF2-40B4-BE49-F238E27FC236}">
                  <a16:creationId xmlns:a16="http://schemas.microsoft.com/office/drawing/2014/main" id="{EB47D82F-CF1B-47E6-9FA2-F3A9C5F94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28">
              <a:extLst>
                <a:ext uri="{FF2B5EF4-FFF2-40B4-BE49-F238E27FC236}">
                  <a16:creationId xmlns:a16="http://schemas.microsoft.com/office/drawing/2014/main" id="{0606708F-F2D4-4678-8ED2-39041BC64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29">
              <a:extLst>
                <a:ext uri="{FF2B5EF4-FFF2-40B4-BE49-F238E27FC236}">
                  <a16:creationId xmlns:a16="http://schemas.microsoft.com/office/drawing/2014/main" id="{D7EB95B4-15E4-433D-B36F-21FF341A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30">
              <a:extLst>
                <a:ext uri="{FF2B5EF4-FFF2-40B4-BE49-F238E27FC236}">
                  <a16:creationId xmlns:a16="http://schemas.microsoft.com/office/drawing/2014/main" id="{500A541B-4C75-497C-A489-097ED2996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31">
              <a:extLst>
                <a:ext uri="{FF2B5EF4-FFF2-40B4-BE49-F238E27FC236}">
                  <a16:creationId xmlns:a16="http://schemas.microsoft.com/office/drawing/2014/main" id="{5789326F-12A4-48B8-B0ED-A6A2AE0C2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32">
              <a:extLst>
                <a:ext uri="{FF2B5EF4-FFF2-40B4-BE49-F238E27FC236}">
                  <a16:creationId xmlns:a16="http://schemas.microsoft.com/office/drawing/2014/main" id="{25FA672E-2B65-477F-AA75-6261CE652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Rectangle 33">
              <a:extLst>
                <a:ext uri="{FF2B5EF4-FFF2-40B4-BE49-F238E27FC236}">
                  <a16:creationId xmlns:a16="http://schemas.microsoft.com/office/drawing/2014/main" id="{BB09AF8D-E68B-499C-B9F5-2F365813D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34">
              <a:extLst>
                <a:ext uri="{FF2B5EF4-FFF2-40B4-BE49-F238E27FC236}">
                  <a16:creationId xmlns:a16="http://schemas.microsoft.com/office/drawing/2014/main" id="{7991AEAD-B5F3-47BA-9F1B-86C16A84A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35">
              <a:extLst>
                <a:ext uri="{FF2B5EF4-FFF2-40B4-BE49-F238E27FC236}">
                  <a16:creationId xmlns:a16="http://schemas.microsoft.com/office/drawing/2014/main" id="{19A85F58-4C3A-4388-B55C-2329EEAEC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36">
              <a:extLst>
                <a:ext uri="{FF2B5EF4-FFF2-40B4-BE49-F238E27FC236}">
                  <a16:creationId xmlns:a16="http://schemas.microsoft.com/office/drawing/2014/main" id="{05652F38-94D9-41B7-A699-7E8F0C78D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37">
              <a:extLst>
                <a:ext uri="{FF2B5EF4-FFF2-40B4-BE49-F238E27FC236}">
                  <a16:creationId xmlns:a16="http://schemas.microsoft.com/office/drawing/2014/main" id="{3C043852-C250-4518-BB89-C91A34917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38">
              <a:extLst>
                <a:ext uri="{FF2B5EF4-FFF2-40B4-BE49-F238E27FC236}">
                  <a16:creationId xmlns:a16="http://schemas.microsoft.com/office/drawing/2014/main" id="{0CAB9A07-ECF2-416C-8528-F75DACB13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39">
              <a:extLst>
                <a:ext uri="{FF2B5EF4-FFF2-40B4-BE49-F238E27FC236}">
                  <a16:creationId xmlns:a16="http://schemas.microsoft.com/office/drawing/2014/main" id="{904A314C-A829-4AA6-92E2-529BCCF95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40">
              <a:extLst>
                <a:ext uri="{FF2B5EF4-FFF2-40B4-BE49-F238E27FC236}">
                  <a16:creationId xmlns:a16="http://schemas.microsoft.com/office/drawing/2014/main" id="{244EE6BA-4569-43ED-9E2E-1FB66201B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41">
              <a:extLst>
                <a:ext uri="{FF2B5EF4-FFF2-40B4-BE49-F238E27FC236}">
                  <a16:creationId xmlns:a16="http://schemas.microsoft.com/office/drawing/2014/main" id="{BEB8252E-FB2A-4BB5-BEC6-CA10FF6F7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42">
              <a:extLst>
                <a:ext uri="{FF2B5EF4-FFF2-40B4-BE49-F238E27FC236}">
                  <a16:creationId xmlns:a16="http://schemas.microsoft.com/office/drawing/2014/main" id="{91414711-C3A4-4E96-854A-DDDEB2F2E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43">
              <a:extLst>
                <a:ext uri="{FF2B5EF4-FFF2-40B4-BE49-F238E27FC236}">
                  <a16:creationId xmlns:a16="http://schemas.microsoft.com/office/drawing/2014/main" id="{86815BA8-3055-4B42-98C3-4202FD92E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44">
              <a:extLst>
                <a:ext uri="{FF2B5EF4-FFF2-40B4-BE49-F238E27FC236}">
                  <a16:creationId xmlns:a16="http://schemas.microsoft.com/office/drawing/2014/main" id="{44457813-E991-44AE-9A83-B7488D1F3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Rectangle 45">
              <a:extLst>
                <a:ext uri="{FF2B5EF4-FFF2-40B4-BE49-F238E27FC236}">
                  <a16:creationId xmlns:a16="http://schemas.microsoft.com/office/drawing/2014/main" id="{8CE1CF47-A73F-4560-8835-AE1DC51E5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46">
              <a:extLst>
                <a:ext uri="{FF2B5EF4-FFF2-40B4-BE49-F238E27FC236}">
                  <a16:creationId xmlns:a16="http://schemas.microsoft.com/office/drawing/2014/main" id="{C2A935E4-AACC-4CB9-995E-D28617887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47">
              <a:extLst>
                <a:ext uri="{FF2B5EF4-FFF2-40B4-BE49-F238E27FC236}">
                  <a16:creationId xmlns:a16="http://schemas.microsoft.com/office/drawing/2014/main" id="{93B5B778-8ACB-4004-932D-BD95997B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48">
              <a:extLst>
                <a:ext uri="{FF2B5EF4-FFF2-40B4-BE49-F238E27FC236}">
                  <a16:creationId xmlns:a16="http://schemas.microsoft.com/office/drawing/2014/main" id="{1434AF34-0919-40AD-84B1-446D4FF2D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49">
              <a:extLst>
                <a:ext uri="{FF2B5EF4-FFF2-40B4-BE49-F238E27FC236}">
                  <a16:creationId xmlns:a16="http://schemas.microsoft.com/office/drawing/2014/main" id="{29546CF3-6DDD-4073-AB7F-C6E722257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50">
              <a:extLst>
                <a:ext uri="{FF2B5EF4-FFF2-40B4-BE49-F238E27FC236}">
                  <a16:creationId xmlns:a16="http://schemas.microsoft.com/office/drawing/2014/main" id="{289D46AB-128A-477F-B6C9-F40F115D6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51">
              <a:extLst>
                <a:ext uri="{FF2B5EF4-FFF2-40B4-BE49-F238E27FC236}">
                  <a16:creationId xmlns:a16="http://schemas.microsoft.com/office/drawing/2014/main" id="{A7DA7E67-3368-44AD-AACD-EB64AE348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52">
              <a:extLst>
                <a:ext uri="{FF2B5EF4-FFF2-40B4-BE49-F238E27FC236}">
                  <a16:creationId xmlns:a16="http://schemas.microsoft.com/office/drawing/2014/main" id="{78BB1152-AB85-4AD8-BBA1-07CEA1F50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53">
              <a:extLst>
                <a:ext uri="{FF2B5EF4-FFF2-40B4-BE49-F238E27FC236}">
                  <a16:creationId xmlns:a16="http://schemas.microsoft.com/office/drawing/2014/main" id="{A982E7F2-DD68-4093-B9C5-3E42B475A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54">
              <a:extLst>
                <a:ext uri="{FF2B5EF4-FFF2-40B4-BE49-F238E27FC236}">
                  <a16:creationId xmlns:a16="http://schemas.microsoft.com/office/drawing/2014/main" id="{A682E224-4CD6-420B-897A-B23D50B82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55">
              <a:extLst>
                <a:ext uri="{FF2B5EF4-FFF2-40B4-BE49-F238E27FC236}">
                  <a16:creationId xmlns:a16="http://schemas.microsoft.com/office/drawing/2014/main" id="{31B90F10-06CD-480E-8D35-6E0FFFB89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56">
              <a:extLst>
                <a:ext uri="{FF2B5EF4-FFF2-40B4-BE49-F238E27FC236}">
                  <a16:creationId xmlns:a16="http://schemas.microsoft.com/office/drawing/2014/main" id="{7BC977DB-69B0-4D8D-B77C-E1127EC41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57">
              <a:extLst>
                <a:ext uri="{FF2B5EF4-FFF2-40B4-BE49-F238E27FC236}">
                  <a16:creationId xmlns:a16="http://schemas.microsoft.com/office/drawing/2014/main" id="{24127454-3FCB-41D6-ACFB-81D7E05A7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58">
              <a:extLst>
                <a:ext uri="{FF2B5EF4-FFF2-40B4-BE49-F238E27FC236}">
                  <a16:creationId xmlns:a16="http://schemas.microsoft.com/office/drawing/2014/main" id="{7AA80D42-B8A8-475B-ADBF-99719CE9F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7" name="Rectangle 186">
            <a:extLst>
              <a:ext uri="{FF2B5EF4-FFF2-40B4-BE49-F238E27FC236}">
                <a16:creationId xmlns:a16="http://schemas.microsoft.com/office/drawing/2014/main" id="{34106153-7990-4956-BD26-A04A03006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8" name="Picture 2">
            <a:extLst>
              <a:ext uri="{FF2B5EF4-FFF2-40B4-BE49-F238E27FC236}">
                <a16:creationId xmlns:a16="http://schemas.microsoft.com/office/drawing/2014/main" id="{BDEA11A5-20BA-4650-A324-47C0465FF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374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9" name="Group 188">
            <a:extLst>
              <a:ext uri="{FF2B5EF4-FFF2-40B4-BE49-F238E27FC236}">
                <a16:creationId xmlns:a16="http://schemas.microsoft.com/office/drawing/2014/main" id="{866FCB64-0A37-46EB-8A9B-EC0C4C00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90" name="Rectangle 5">
              <a:extLst>
                <a:ext uri="{FF2B5EF4-FFF2-40B4-BE49-F238E27FC236}">
                  <a16:creationId xmlns:a16="http://schemas.microsoft.com/office/drawing/2014/main" id="{8A162E18-5BEB-4E42-9B10-A1FDF6A0B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6">
              <a:extLst>
                <a:ext uri="{FF2B5EF4-FFF2-40B4-BE49-F238E27FC236}">
                  <a16:creationId xmlns:a16="http://schemas.microsoft.com/office/drawing/2014/main" id="{7BB781C9-EC32-45FE-ACE7-C24F128C4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7">
              <a:extLst>
                <a:ext uri="{FF2B5EF4-FFF2-40B4-BE49-F238E27FC236}">
                  <a16:creationId xmlns:a16="http://schemas.microsoft.com/office/drawing/2014/main" id="{927C5647-36E8-4A20-86D4-47831D50C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Rectangle 8">
              <a:extLst>
                <a:ext uri="{FF2B5EF4-FFF2-40B4-BE49-F238E27FC236}">
                  <a16:creationId xmlns:a16="http://schemas.microsoft.com/office/drawing/2014/main" id="{62F2AF20-CBBE-4249-B9E2-D6B30191C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9">
              <a:extLst>
                <a:ext uri="{FF2B5EF4-FFF2-40B4-BE49-F238E27FC236}">
                  <a16:creationId xmlns:a16="http://schemas.microsoft.com/office/drawing/2014/main" id="{731C1229-F8A7-4B36-A52B-98A65EF8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Freeform 10">
              <a:extLst>
                <a:ext uri="{FF2B5EF4-FFF2-40B4-BE49-F238E27FC236}">
                  <a16:creationId xmlns:a16="http://schemas.microsoft.com/office/drawing/2014/main" id="{609AC686-2DBB-4D82-866C-9FF222BDD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11">
              <a:extLst>
                <a:ext uri="{FF2B5EF4-FFF2-40B4-BE49-F238E27FC236}">
                  <a16:creationId xmlns:a16="http://schemas.microsoft.com/office/drawing/2014/main" id="{F899E6EB-BCDD-45D2-BF4B-9CA3A2798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12">
              <a:extLst>
                <a:ext uri="{FF2B5EF4-FFF2-40B4-BE49-F238E27FC236}">
                  <a16:creationId xmlns:a16="http://schemas.microsoft.com/office/drawing/2014/main" id="{BBD3AAC8-2330-4FAB-8E31-3D50AD954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13">
              <a:extLst>
                <a:ext uri="{FF2B5EF4-FFF2-40B4-BE49-F238E27FC236}">
                  <a16:creationId xmlns:a16="http://schemas.microsoft.com/office/drawing/2014/main" id="{6B54F723-A70A-4865-A560-7850498A1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14">
              <a:extLst>
                <a:ext uri="{FF2B5EF4-FFF2-40B4-BE49-F238E27FC236}">
                  <a16:creationId xmlns:a16="http://schemas.microsoft.com/office/drawing/2014/main" id="{9B911CCD-C9A2-4DC8-A278-3C6FD76A7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15">
              <a:extLst>
                <a:ext uri="{FF2B5EF4-FFF2-40B4-BE49-F238E27FC236}">
                  <a16:creationId xmlns:a16="http://schemas.microsoft.com/office/drawing/2014/main" id="{D559B729-03FB-435D-89BF-AF57A801B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16">
              <a:extLst>
                <a:ext uri="{FF2B5EF4-FFF2-40B4-BE49-F238E27FC236}">
                  <a16:creationId xmlns:a16="http://schemas.microsoft.com/office/drawing/2014/main" id="{D1C90213-0F60-4268-BE48-8221E6161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17">
              <a:extLst>
                <a:ext uri="{FF2B5EF4-FFF2-40B4-BE49-F238E27FC236}">
                  <a16:creationId xmlns:a16="http://schemas.microsoft.com/office/drawing/2014/main" id="{A7A6A293-A06F-48B8-865A-3F65287B8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18">
              <a:extLst>
                <a:ext uri="{FF2B5EF4-FFF2-40B4-BE49-F238E27FC236}">
                  <a16:creationId xmlns:a16="http://schemas.microsoft.com/office/drawing/2014/main" id="{8F6861B5-AAA4-4017-929E-1FD1CA106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19">
              <a:extLst>
                <a:ext uri="{FF2B5EF4-FFF2-40B4-BE49-F238E27FC236}">
                  <a16:creationId xmlns:a16="http://schemas.microsoft.com/office/drawing/2014/main" id="{D776D07C-2081-4DD3-A464-40F3CA41A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20">
              <a:extLst>
                <a:ext uri="{FF2B5EF4-FFF2-40B4-BE49-F238E27FC236}">
                  <a16:creationId xmlns:a16="http://schemas.microsoft.com/office/drawing/2014/main" id="{BBC236D6-77E5-4B3C-92D7-D708B237D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21">
              <a:extLst>
                <a:ext uri="{FF2B5EF4-FFF2-40B4-BE49-F238E27FC236}">
                  <a16:creationId xmlns:a16="http://schemas.microsoft.com/office/drawing/2014/main" id="{8064714E-7ADE-4BD9-8981-34C135762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Freeform 22">
              <a:extLst>
                <a:ext uri="{FF2B5EF4-FFF2-40B4-BE49-F238E27FC236}">
                  <a16:creationId xmlns:a16="http://schemas.microsoft.com/office/drawing/2014/main" id="{2FD1F23F-B1EE-46F5-B460-924E54A70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23">
              <a:extLst>
                <a:ext uri="{FF2B5EF4-FFF2-40B4-BE49-F238E27FC236}">
                  <a16:creationId xmlns:a16="http://schemas.microsoft.com/office/drawing/2014/main" id="{9699361A-3AFF-4826-B99C-0354EAB07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24">
              <a:extLst>
                <a:ext uri="{FF2B5EF4-FFF2-40B4-BE49-F238E27FC236}">
                  <a16:creationId xmlns:a16="http://schemas.microsoft.com/office/drawing/2014/main" id="{B272F7B1-7BE2-4FC9-BB91-207EFD9E6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25">
              <a:extLst>
                <a:ext uri="{FF2B5EF4-FFF2-40B4-BE49-F238E27FC236}">
                  <a16:creationId xmlns:a16="http://schemas.microsoft.com/office/drawing/2014/main" id="{CDE59C1F-AFD9-4DD5-B04A-9EB2AAED5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Freeform 26">
              <a:extLst>
                <a:ext uri="{FF2B5EF4-FFF2-40B4-BE49-F238E27FC236}">
                  <a16:creationId xmlns:a16="http://schemas.microsoft.com/office/drawing/2014/main" id="{1551E418-6CD4-4320-8224-F084039C5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27">
              <a:extLst>
                <a:ext uri="{FF2B5EF4-FFF2-40B4-BE49-F238E27FC236}">
                  <a16:creationId xmlns:a16="http://schemas.microsoft.com/office/drawing/2014/main" id="{1F27D4B1-EBD4-4BC9-AC2E-3AD616C84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28">
              <a:extLst>
                <a:ext uri="{FF2B5EF4-FFF2-40B4-BE49-F238E27FC236}">
                  <a16:creationId xmlns:a16="http://schemas.microsoft.com/office/drawing/2014/main" id="{C42B8D84-898A-4F76-A0F2-5699ED72B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29">
              <a:extLst>
                <a:ext uri="{FF2B5EF4-FFF2-40B4-BE49-F238E27FC236}">
                  <a16:creationId xmlns:a16="http://schemas.microsoft.com/office/drawing/2014/main" id="{B440932E-7985-4BA6-9899-F22A64485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Freeform 30">
              <a:extLst>
                <a:ext uri="{FF2B5EF4-FFF2-40B4-BE49-F238E27FC236}">
                  <a16:creationId xmlns:a16="http://schemas.microsoft.com/office/drawing/2014/main" id="{4B8CE969-CA1A-48CB-8588-4146F41F3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31">
              <a:extLst>
                <a:ext uri="{FF2B5EF4-FFF2-40B4-BE49-F238E27FC236}">
                  <a16:creationId xmlns:a16="http://schemas.microsoft.com/office/drawing/2014/main" id="{138A4875-4593-4894-89D5-DFCFF0EED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32">
              <a:extLst>
                <a:ext uri="{FF2B5EF4-FFF2-40B4-BE49-F238E27FC236}">
                  <a16:creationId xmlns:a16="http://schemas.microsoft.com/office/drawing/2014/main" id="{F079F26B-58E4-494E-A8BA-3F054F1F3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Rectangle 33">
              <a:extLst>
                <a:ext uri="{FF2B5EF4-FFF2-40B4-BE49-F238E27FC236}">
                  <a16:creationId xmlns:a16="http://schemas.microsoft.com/office/drawing/2014/main" id="{04C9ECC5-BB4A-4417-B874-B75953F84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Freeform 34">
              <a:extLst>
                <a:ext uri="{FF2B5EF4-FFF2-40B4-BE49-F238E27FC236}">
                  <a16:creationId xmlns:a16="http://schemas.microsoft.com/office/drawing/2014/main" id="{4CCCF285-B51D-4A2F-8384-830A39171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Freeform 35">
              <a:extLst>
                <a:ext uri="{FF2B5EF4-FFF2-40B4-BE49-F238E27FC236}">
                  <a16:creationId xmlns:a16="http://schemas.microsoft.com/office/drawing/2014/main" id="{BD6C6299-A09A-47DF-8A96-69D39FCA5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Freeform 36">
              <a:extLst>
                <a:ext uri="{FF2B5EF4-FFF2-40B4-BE49-F238E27FC236}">
                  <a16:creationId xmlns:a16="http://schemas.microsoft.com/office/drawing/2014/main" id="{EE60C4B9-C404-42CD-8E94-70D4DC16A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Freeform 37">
              <a:extLst>
                <a:ext uri="{FF2B5EF4-FFF2-40B4-BE49-F238E27FC236}">
                  <a16:creationId xmlns:a16="http://schemas.microsoft.com/office/drawing/2014/main" id="{52BD4447-C1EB-4798-8764-AB93EA930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Freeform 38">
              <a:extLst>
                <a:ext uri="{FF2B5EF4-FFF2-40B4-BE49-F238E27FC236}">
                  <a16:creationId xmlns:a16="http://schemas.microsoft.com/office/drawing/2014/main" id="{50411559-C414-4F7C-BC6C-69F87BC9C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39">
              <a:extLst>
                <a:ext uri="{FF2B5EF4-FFF2-40B4-BE49-F238E27FC236}">
                  <a16:creationId xmlns:a16="http://schemas.microsoft.com/office/drawing/2014/main" id="{64737770-BB27-41C0-95CB-529054508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40">
              <a:extLst>
                <a:ext uri="{FF2B5EF4-FFF2-40B4-BE49-F238E27FC236}">
                  <a16:creationId xmlns:a16="http://schemas.microsoft.com/office/drawing/2014/main" id="{28929FDB-16CF-4165-B32A-EB673EFB7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Freeform 41">
              <a:extLst>
                <a:ext uri="{FF2B5EF4-FFF2-40B4-BE49-F238E27FC236}">
                  <a16:creationId xmlns:a16="http://schemas.microsoft.com/office/drawing/2014/main" id="{D8C82883-237C-4209-9545-E832FEE3A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Freeform 42">
              <a:extLst>
                <a:ext uri="{FF2B5EF4-FFF2-40B4-BE49-F238E27FC236}">
                  <a16:creationId xmlns:a16="http://schemas.microsoft.com/office/drawing/2014/main" id="{F1A52653-BD09-4D65-B05C-2AF4A6473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Freeform 43">
              <a:extLst>
                <a:ext uri="{FF2B5EF4-FFF2-40B4-BE49-F238E27FC236}">
                  <a16:creationId xmlns:a16="http://schemas.microsoft.com/office/drawing/2014/main" id="{30724E80-2FD3-4E4A-A3EA-18A4C8886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Freeform 44">
              <a:extLst>
                <a:ext uri="{FF2B5EF4-FFF2-40B4-BE49-F238E27FC236}">
                  <a16:creationId xmlns:a16="http://schemas.microsoft.com/office/drawing/2014/main" id="{F1B978C7-7BC5-4F73-8B02-66A3CF67C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Rectangle 45">
              <a:extLst>
                <a:ext uri="{FF2B5EF4-FFF2-40B4-BE49-F238E27FC236}">
                  <a16:creationId xmlns:a16="http://schemas.microsoft.com/office/drawing/2014/main" id="{799F0CED-DF8F-4350-A036-1981FBE59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46">
              <a:extLst>
                <a:ext uri="{FF2B5EF4-FFF2-40B4-BE49-F238E27FC236}">
                  <a16:creationId xmlns:a16="http://schemas.microsoft.com/office/drawing/2014/main" id="{9F4DD366-0E86-4E99-9557-496E88B42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47">
              <a:extLst>
                <a:ext uri="{FF2B5EF4-FFF2-40B4-BE49-F238E27FC236}">
                  <a16:creationId xmlns:a16="http://schemas.microsoft.com/office/drawing/2014/main" id="{78BB3321-D5DC-4951-AB38-0C54E3D01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48">
              <a:extLst>
                <a:ext uri="{FF2B5EF4-FFF2-40B4-BE49-F238E27FC236}">
                  <a16:creationId xmlns:a16="http://schemas.microsoft.com/office/drawing/2014/main" id="{955E548C-7F86-45B2-A0D2-03EAC578D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49">
              <a:extLst>
                <a:ext uri="{FF2B5EF4-FFF2-40B4-BE49-F238E27FC236}">
                  <a16:creationId xmlns:a16="http://schemas.microsoft.com/office/drawing/2014/main" id="{0013F508-5E69-4911-AD93-4ABE3E7C5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Freeform 50">
              <a:extLst>
                <a:ext uri="{FF2B5EF4-FFF2-40B4-BE49-F238E27FC236}">
                  <a16:creationId xmlns:a16="http://schemas.microsoft.com/office/drawing/2014/main" id="{A7F86768-93E0-4044-A62A-B11EB18FF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51">
              <a:extLst>
                <a:ext uri="{FF2B5EF4-FFF2-40B4-BE49-F238E27FC236}">
                  <a16:creationId xmlns:a16="http://schemas.microsoft.com/office/drawing/2014/main" id="{BA32A7B4-1DB2-4E4A-B86E-D8DB97B69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Freeform 52">
              <a:extLst>
                <a:ext uri="{FF2B5EF4-FFF2-40B4-BE49-F238E27FC236}">
                  <a16:creationId xmlns:a16="http://schemas.microsoft.com/office/drawing/2014/main" id="{AB250BD5-076C-4428-B6AF-E9EAE4F65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53">
              <a:extLst>
                <a:ext uri="{FF2B5EF4-FFF2-40B4-BE49-F238E27FC236}">
                  <a16:creationId xmlns:a16="http://schemas.microsoft.com/office/drawing/2014/main" id="{027DA06A-045F-4711-9307-0508B6ACF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54">
              <a:extLst>
                <a:ext uri="{FF2B5EF4-FFF2-40B4-BE49-F238E27FC236}">
                  <a16:creationId xmlns:a16="http://schemas.microsoft.com/office/drawing/2014/main" id="{3EB0EDA8-385A-4B2B-97F0-5194F23EB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Freeform 55">
              <a:extLst>
                <a:ext uri="{FF2B5EF4-FFF2-40B4-BE49-F238E27FC236}">
                  <a16:creationId xmlns:a16="http://schemas.microsoft.com/office/drawing/2014/main" id="{D6FA258E-AF3F-47C9-9F4E-39ECFD7AC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56">
              <a:extLst>
                <a:ext uri="{FF2B5EF4-FFF2-40B4-BE49-F238E27FC236}">
                  <a16:creationId xmlns:a16="http://schemas.microsoft.com/office/drawing/2014/main" id="{6E471E73-A9C0-4C68-BD8F-360F2ED7B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57">
              <a:extLst>
                <a:ext uri="{FF2B5EF4-FFF2-40B4-BE49-F238E27FC236}">
                  <a16:creationId xmlns:a16="http://schemas.microsoft.com/office/drawing/2014/main" id="{C78C3110-8153-4163-B809-0B0C0C9E5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58">
              <a:extLst>
                <a:ext uri="{FF2B5EF4-FFF2-40B4-BE49-F238E27FC236}">
                  <a16:creationId xmlns:a16="http://schemas.microsoft.com/office/drawing/2014/main" id="{DBC57B9F-0B9B-4EDE-B3B3-7C5D5DB39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FDA3B0-AC3E-DC5F-2C0F-4EF6F0FF1039}"/>
              </a:ext>
            </a:extLst>
          </p:cNvPr>
          <p:cNvSpPr txBox="1"/>
          <p:nvPr/>
        </p:nvSpPr>
        <p:spPr>
          <a:xfrm>
            <a:off x="1876425" y="1113282"/>
            <a:ext cx="3734941" cy="2396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HVALA NA PAŽNJI!</a:t>
            </a:r>
          </a:p>
        </p:txBody>
      </p:sp>
      <p:sp useBgFill="1">
        <p:nvSpPr>
          <p:cNvPr id="243" name="Round Diagonal Corner Rectangle 6">
            <a:extLst>
              <a:ext uri="{FF2B5EF4-FFF2-40B4-BE49-F238E27FC236}">
                <a16:creationId xmlns:a16="http://schemas.microsoft.com/office/drawing/2014/main" id="{62B94F88-FD5B-4053-B143-DFF55CE44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808057"/>
            <a:ext cx="5286376" cy="5234394"/>
          </a:xfrm>
          <a:prstGeom prst="round2DiagRect">
            <a:avLst>
              <a:gd name="adj1" fmla="val 6185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of a cow with a cone around its neck&#10;&#10;Description automatically generated">
            <a:extLst>
              <a:ext uri="{FF2B5EF4-FFF2-40B4-BE49-F238E27FC236}">
                <a16:creationId xmlns:a16="http://schemas.microsoft.com/office/drawing/2014/main" id="{06863761-3339-17AA-3CFD-A706E06AB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4" y="1136606"/>
            <a:ext cx="3666726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52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0787" y="574766"/>
            <a:ext cx="9945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OPŠTA KLINIČKA DIJAGNOSTIKA / SEMIOLOGIJA / PROPEDEVTIKA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0787" y="1785257"/>
            <a:ext cx="943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/>
              <a:t> </a:t>
            </a:r>
            <a:r>
              <a:rPr lang="sr-Latn-RS" sz="2400" dirty="0">
                <a:solidFill>
                  <a:schemeClr val="bg1"/>
                </a:solidFill>
              </a:rPr>
              <a:t>grana kliničke patologije koja ima za cilj postavljanje dijagnoze primenom različitih opštih i specijalnih metoda kliničkog pregleda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88720" y="1686949"/>
            <a:ext cx="9736182" cy="117565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92" y="3057578"/>
            <a:ext cx="2335349" cy="3503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91" y="3057578"/>
            <a:ext cx="5258861" cy="350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71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8" y="3218267"/>
            <a:ext cx="2003325" cy="20033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67394" y="418011"/>
            <a:ext cx="2177142" cy="648843"/>
            <a:chOff x="2116183" y="1140823"/>
            <a:chExt cx="2177142" cy="648843"/>
          </a:xfrm>
        </p:grpSpPr>
        <p:sp>
          <p:nvSpPr>
            <p:cNvPr id="5" name="Rectangle 4"/>
            <p:cNvSpPr/>
            <p:nvPr/>
          </p:nvSpPr>
          <p:spPr>
            <a:xfrm>
              <a:off x="2116183" y="1140823"/>
              <a:ext cx="1959428" cy="64884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29690" y="1234411"/>
              <a:ext cx="18636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BOLEST</a:t>
              </a:r>
              <a:endParaRPr lang="en-US" sz="24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474246" y="1508432"/>
            <a:ext cx="2111827" cy="633398"/>
            <a:chOff x="2629988" y="3398672"/>
            <a:chExt cx="2111827" cy="633398"/>
          </a:xfrm>
        </p:grpSpPr>
        <p:sp>
          <p:nvSpPr>
            <p:cNvPr id="6" name="Rectangle 5"/>
            <p:cNvSpPr/>
            <p:nvPr/>
          </p:nvSpPr>
          <p:spPr>
            <a:xfrm>
              <a:off x="2629988" y="3398672"/>
              <a:ext cx="2111827" cy="63339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60764" y="3492261"/>
              <a:ext cx="1785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SIMPTOM</a:t>
              </a:r>
              <a:endParaRPr lang="en-US" sz="24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344008" y="2333847"/>
            <a:ext cx="2154056" cy="679267"/>
            <a:chOff x="7940238" y="2830236"/>
            <a:chExt cx="2154056" cy="679267"/>
          </a:xfrm>
        </p:grpSpPr>
        <p:sp>
          <p:nvSpPr>
            <p:cNvPr id="7" name="Rectangle 6"/>
            <p:cNvSpPr/>
            <p:nvPr/>
          </p:nvSpPr>
          <p:spPr>
            <a:xfrm>
              <a:off x="7940238" y="2830236"/>
              <a:ext cx="2065955" cy="67926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17752" y="2965721"/>
              <a:ext cx="19765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dirty="0">
                  <a:solidFill>
                    <a:srgbClr val="FF0000"/>
                  </a:solidFill>
                  <a:latin typeface="Bahnschrift" panose="020B0502040204020203" pitchFamily="34" charset="0"/>
                </a:rPr>
                <a:t>DIJAGNOZA</a:t>
              </a:r>
              <a:endParaRPr lang="en-US" sz="2400" dirty="0">
                <a:solidFill>
                  <a:srgbClr val="FF0000"/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04" y="1508432"/>
            <a:ext cx="3010926" cy="3438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08" y="2700165"/>
            <a:ext cx="774758" cy="7747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4" y="2678448"/>
            <a:ext cx="796222" cy="7962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564380" y="3806076"/>
            <a:ext cx="600586" cy="6005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687" y="3703221"/>
            <a:ext cx="806296" cy="80629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960374" y="3227907"/>
            <a:ext cx="2111827" cy="633398"/>
            <a:chOff x="2697478" y="2750460"/>
            <a:chExt cx="2111827" cy="633398"/>
          </a:xfrm>
        </p:grpSpPr>
        <p:sp>
          <p:nvSpPr>
            <p:cNvPr id="20" name="Rectangle 19"/>
            <p:cNvSpPr/>
            <p:nvPr/>
          </p:nvSpPr>
          <p:spPr>
            <a:xfrm>
              <a:off x="2697478" y="2750460"/>
              <a:ext cx="2111827" cy="63339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21724" y="2836326"/>
              <a:ext cx="1785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dirty="0">
                  <a:latin typeface="Bahnschrift" panose="020B0502040204020203" pitchFamily="34" charset="0"/>
                </a:rPr>
                <a:t>PROGNOZA</a:t>
              </a:r>
              <a:endParaRPr lang="en-US" sz="2400" dirty="0">
                <a:latin typeface="Bahnschrift" panose="020B0502040204020203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620" y="4026168"/>
            <a:ext cx="712540" cy="7125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309" y="4026168"/>
            <a:ext cx="714443" cy="71444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390208" y="2469332"/>
            <a:ext cx="2195865" cy="2478050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960374" y="3990582"/>
            <a:ext cx="2009503" cy="832159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45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3074" y="583474"/>
            <a:ext cx="9875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BOLEST – </a:t>
            </a: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izmenjeno stanje organizma nastalo kao posledica narušavanja </a:t>
            </a:r>
            <a:r>
              <a:rPr lang="sr-Latn-RS" sz="2400" i="1" dirty="0">
                <a:solidFill>
                  <a:schemeClr val="bg1"/>
                </a:solidFill>
                <a:latin typeface="Bahnschrift" panose="020B0502040204020203" pitchFamily="34" charset="0"/>
              </a:rPr>
              <a:t>homeostaze </a:t>
            </a: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( uravnoteženog funkcionisanja organskih sistema) koje se manifestuje kliničkim simptomima / znacima ili smanjenjem/gubitkom proizvodnih i radnih sposobnosti</a:t>
            </a:r>
            <a:endParaRPr lang="en-US" sz="24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9977" y="3075749"/>
            <a:ext cx="256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Heard health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7" y="2431316"/>
            <a:ext cx="3484296" cy="40339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30" y="2544527"/>
            <a:ext cx="3825605" cy="218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22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1417" y="635725"/>
            <a:ext cx="841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SIMPTOM- </a:t>
            </a: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promene dinamičkog karaktera koje ukazuju na poremećaje funkcije nekog organa i jasno su vidljivi </a:t>
            </a:r>
            <a:endParaRPr lang="en-US" sz="24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2046" y="1854926"/>
            <a:ext cx="41801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>
                <a:solidFill>
                  <a:schemeClr val="bg1"/>
                </a:solidFill>
                <a:latin typeface="Bahnschrift" panose="020B0502040204020203" pitchFamily="34" charset="0"/>
              </a:rPr>
              <a:t>subjektivni – objektivni</a:t>
            </a:r>
          </a:p>
          <a:p>
            <a:pPr algn="ctr"/>
            <a:r>
              <a:rPr lang="sr-Latn-RS" sz="2000" dirty="0">
                <a:solidFill>
                  <a:schemeClr val="bg1"/>
                </a:solidFill>
                <a:latin typeface="Bahnschrift" panose="020B0502040204020203" pitchFamily="34" charset="0"/>
              </a:rPr>
              <a:t>tipični – atipični</a:t>
            </a:r>
          </a:p>
          <a:p>
            <a:pPr algn="ctr"/>
            <a:r>
              <a:rPr lang="sr-Latn-RS" sz="2000" dirty="0">
                <a:solidFill>
                  <a:schemeClr val="bg1"/>
                </a:solidFill>
                <a:latin typeface="Bahnschrift" panose="020B0502040204020203" pitchFamily="34" charset="0"/>
              </a:rPr>
              <a:t>postojani – nepostojani</a:t>
            </a:r>
          </a:p>
          <a:p>
            <a:pPr algn="ctr"/>
            <a:r>
              <a:rPr lang="sr-Latn-RS" sz="2000" dirty="0">
                <a:solidFill>
                  <a:schemeClr val="bg1"/>
                </a:solidFill>
                <a:latin typeface="Bahnschrift" panose="020B0502040204020203" pitchFamily="34" charset="0"/>
              </a:rPr>
              <a:t>važni – beznačajni</a:t>
            </a:r>
          </a:p>
          <a:p>
            <a:pPr algn="ctr"/>
            <a:r>
              <a:rPr lang="sr-Latn-RS" sz="2000" dirty="0">
                <a:solidFill>
                  <a:schemeClr val="bg1"/>
                </a:solidFill>
                <a:latin typeface="Bahnschrift" panose="020B0502040204020203" pitchFamily="34" charset="0"/>
              </a:rPr>
              <a:t>opšti - lokalni </a:t>
            </a:r>
          </a:p>
          <a:p>
            <a:pPr algn="ctr"/>
            <a:r>
              <a:rPr lang="sr-Latn-RS" sz="2000" dirty="0">
                <a:solidFill>
                  <a:schemeClr val="bg1"/>
                </a:solidFill>
                <a:latin typeface="Bahnschrift" panose="020B0502040204020203" pitchFamily="34" charset="0"/>
              </a:rPr>
              <a:t>povoljni – nepovoljni</a:t>
            </a:r>
          </a:p>
          <a:p>
            <a:pPr algn="ctr"/>
            <a:r>
              <a:rPr lang="sr-Latn-RS" sz="2000" i="1" dirty="0">
                <a:solidFill>
                  <a:schemeClr val="bg1"/>
                </a:solidFill>
                <a:latin typeface="Bahnschrift" panose="020B0502040204020203" pitchFamily="34" charset="0"/>
              </a:rPr>
              <a:t>patognomonični</a:t>
            </a:r>
            <a:endParaRPr lang="en-US" sz="2000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1531" y="1711366"/>
            <a:ext cx="3701143" cy="2830286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53393" y="1786819"/>
            <a:ext cx="3066473" cy="119149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26217" y="212844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SINDROM</a:t>
            </a:r>
            <a:endParaRPr lang="en-US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453" y="3255777"/>
            <a:ext cx="3552825" cy="12858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19865" y="4634391"/>
            <a:ext cx="1717963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PRRS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15" y="5003846"/>
            <a:ext cx="2555702" cy="13883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85679" y="5745017"/>
            <a:ext cx="1736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SINDROM LEŽEĆE KRAVE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490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0C82BC-D8C3-7A0C-8DE2-4FA9FA613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8" y="2251583"/>
            <a:ext cx="7758080" cy="4344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EA9A8A-8782-52EF-8F59-5F738D790F72}"/>
              </a:ext>
            </a:extLst>
          </p:cNvPr>
          <p:cNvSpPr txBox="1"/>
          <p:nvPr/>
        </p:nvSpPr>
        <p:spPr>
          <a:xfrm>
            <a:off x="1553592" y="435006"/>
            <a:ext cx="9587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FF0000"/>
                </a:solidFill>
                <a:latin typeface="Bahnschrift" panose="020B0502040204020203" pitchFamily="34" charset="0"/>
              </a:rPr>
              <a:t>DIJAGNOZA – </a:t>
            </a:r>
            <a:r>
              <a:rPr lang="sr-Latn-RS" sz="2400" dirty="0">
                <a:solidFill>
                  <a:schemeClr val="bg1"/>
                </a:solidFill>
                <a:latin typeface="Bahnschrift" panose="020B0502040204020203" pitchFamily="34" charset="0"/>
              </a:rPr>
              <a:t>utvrđivanje prirode bolesti na osnovu primećenih kliničkih simptoma uz pomoć adekvatnih opštih i specijalnih kliničkih metoda </a:t>
            </a:r>
            <a:endParaRPr lang="en-US" sz="2400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004EB-F97A-E9C2-E2B3-93461450CC15}"/>
              </a:ext>
            </a:extLst>
          </p:cNvPr>
          <p:cNvSpPr txBox="1"/>
          <p:nvPr/>
        </p:nvSpPr>
        <p:spPr>
          <a:xfrm>
            <a:off x="8629096" y="1789918"/>
            <a:ext cx="295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u="sng" dirty="0">
                <a:latin typeface="Book Antiqua" panose="02040602050305030304" pitchFamily="18" charset="0"/>
              </a:rPr>
              <a:t>SISTEMATIČNOST</a:t>
            </a:r>
            <a:endParaRPr lang="en-US" sz="2400" u="sng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2A417F-5E85-3555-FC1B-CAF4C1860C1F}"/>
              </a:ext>
            </a:extLst>
          </p:cNvPr>
          <p:cNvSpPr txBox="1"/>
          <p:nvPr/>
        </p:nvSpPr>
        <p:spPr>
          <a:xfrm>
            <a:off x="8353886" y="3275861"/>
            <a:ext cx="3764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PRAVOVREMENA</a:t>
            </a:r>
          </a:p>
          <a:p>
            <a:pPr algn="ctr"/>
            <a:r>
              <a:rPr lang="sr-Latn-RS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TAČNA</a:t>
            </a:r>
            <a:endParaRPr lang="en-US" sz="2800" dirty="0">
              <a:solidFill>
                <a:schemeClr val="accent5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264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054DEE-BB84-A096-D964-AAB7703635A2}"/>
              </a:ext>
            </a:extLst>
          </p:cNvPr>
          <p:cNvSpPr txBox="1"/>
          <p:nvPr/>
        </p:nvSpPr>
        <p:spPr>
          <a:xfrm>
            <a:off x="1504026" y="557424"/>
            <a:ext cx="69867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latin typeface="Bahnschrift" panose="020B0502040204020203" pitchFamily="34" charset="0"/>
              </a:rPr>
              <a:t>ETIOLOŠKA - </a:t>
            </a:r>
            <a:r>
              <a:rPr lang="el-GR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l-GR" sz="28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l-GR" sz="2800" b="0" i="1" dirty="0">
                <a:effectLst/>
                <a:latin typeface="Arial" panose="020B0604020202020204" pitchFamily="34" charset="0"/>
              </a:rPr>
              <a:t>αἰτία </a:t>
            </a:r>
            <a:endParaRPr lang="sr-Latn-RS" sz="2800" b="1" dirty="0">
              <a:latin typeface="Bahnschrift" panose="020B0502040204020203" pitchFamily="34" charset="0"/>
            </a:endParaRPr>
          </a:p>
          <a:p>
            <a:r>
              <a:rPr lang="sr-Latn-RS" sz="2800" b="1" dirty="0">
                <a:latin typeface="Bahnschrift" panose="020B0502040204020203" pitchFamily="34" charset="0"/>
              </a:rPr>
              <a:t>SIMPTOMATSKA</a:t>
            </a:r>
          </a:p>
          <a:p>
            <a:r>
              <a:rPr lang="sr-Latn-RS" sz="2800" b="1" dirty="0">
                <a:latin typeface="Bahnschrift" panose="020B0502040204020203" pitchFamily="34" charset="0"/>
              </a:rPr>
              <a:t>PATOANATOMSKA ( TOPOGRAFSKA)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CF05DC-2167-D3E5-DE7A-BAE45CD0B26C}"/>
              </a:ext>
            </a:extLst>
          </p:cNvPr>
          <p:cNvSpPr txBox="1"/>
          <p:nvPr/>
        </p:nvSpPr>
        <p:spPr>
          <a:xfrm>
            <a:off x="3524435" y="1928588"/>
            <a:ext cx="6090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Bahnschrift" panose="020B0502040204020203" pitchFamily="34" charset="0"/>
              </a:rPr>
              <a:t>...patogenetska, patološka, funkcionalna, prognostička...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E07221-BA1C-D8C5-08EE-76CC58B679B7}"/>
              </a:ext>
            </a:extLst>
          </p:cNvPr>
          <p:cNvSpPr txBox="1"/>
          <p:nvPr/>
        </p:nvSpPr>
        <p:spPr>
          <a:xfrm>
            <a:off x="6851004" y="3530584"/>
            <a:ext cx="42435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TAČNA/SIGURNA</a:t>
            </a:r>
          </a:p>
          <a:p>
            <a:pPr algn="ctr"/>
            <a:r>
              <a:rPr lang="sr-Latn-R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NETAČNA/POGREŠNA</a:t>
            </a:r>
          </a:p>
          <a:p>
            <a:pPr algn="ctr"/>
            <a:r>
              <a:rPr lang="sr-Latn-R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Bahnschrift" panose="020B0502040204020203" pitchFamily="34" charset="0"/>
              </a:rPr>
              <a:t>SUMNJIVA/VEROVATNA</a:t>
            </a:r>
          </a:p>
          <a:p>
            <a:pPr algn="ctr"/>
            <a:r>
              <a:rPr lang="sr-Latn-RS" sz="2000" i="1" dirty="0">
                <a:solidFill>
                  <a:srgbClr val="FF0000"/>
                </a:solidFill>
                <a:latin typeface="Bahnschrift" panose="020B0502040204020203" pitchFamily="34" charset="0"/>
              </a:rPr>
              <a:t>In obs</a:t>
            </a:r>
            <a:endParaRPr lang="en-US" sz="2000" i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A68E4-4503-44F8-1441-959FB9CB4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26" y="2881739"/>
            <a:ext cx="3639105" cy="3639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FD1D2F-4B4A-D730-FD95-4145386AE3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885" y="3661146"/>
            <a:ext cx="1317194" cy="13171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DC84ADC-47C3-F5E1-67FD-F08C58DDAD90}"/>
              </a:ext>
            </a:extLst>
          </p:cNvPr>
          <p:cNvSpPr txBox="1"/>
          <p:nvPr/>
        </p:nvSpPr>
        <p:spPr>
          <a:xfrm>
            <a:off x="8806649" y="735768"/>
            <a:ext cx="2068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i="1" dirty="0">
                <a:solidFill>
                  <a:srgbClr val="FF0000"/>
                </a:solidFill>
                <a:latin typeface="Aptos Narrow" panose="020B0004020202020204" pitchFamily="34" charset="0"/>
              </a:rPr>
              <a:t>latinski</a:t>
            </a:r>
            <a:endParaRPr lang="en-US" sz="2400" i="1" dirty="0">
              <a:solidFill>
                <a:srgbClr val="FF0000"/>
              </a:solidFill>
              <a:latin typeface="Aptos Narrow" panose="020B00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A67101-939E-DDDC-06BA-10AC554A1E77}"/>
              </a:ext>
            </a:extLst>
          </p:cNvPr>
          <p:cNvSpPr/>
          <p:nvPr/>
        </p:nvSpPr>
        <p:spPr>
          <a:xfrm>
            <a:off x="8744506" y="716934"/>
            <a:ext cx="1251751" cy="542616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140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572</TotalTime>
  <Words>700</Words>
  <Application>Microsoft Office PowerPoint</Application>
  <PresentationFormat>Widescreen</PresentationFormat>
  <Paragraphs>159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Aptos Black</vt:lpstr>
      <vt:lpstr>Aptos Narrow</vt:lpstr>
      <vt:lpstr>Arial</vt:lpstr>
      <vt:lpstr>Arial Black</vt:lpstr>
      <vt:lpstr>Bahnschrift</vt:lpstr>
      <vt:lpstr>Book Antiqua</vt:lpstr>
      <vt:lpstr>Harlow Solid Italic</vt:lpstr>
      <vt:lpstr>Times New Roman</vt:lpstr>
      <vt:lpstr>Tw Cen MT</vt:lpstr>
      <vt:lpstr>Circuit</vt:lpstr>
      <vt:lpstr>Uvod, prilaženje i fiksiranje životinja  ANAMNEZA I NACIONAL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Uvod, prilaženje i fiksiranje životinja  ANAMNEZA I NACIONAL</dc:title>
  <dc:creator>User</dc:creator>
  <cp:lastModifiedBy>Aleksandra</cp:lastModifiedBy>
  <cp:revision>55</cp:revision>
  <dcterms:created xsi:type="dcterms:W3CDTF">2023-10-02T10:08:26Z</dcterms:created>
  <dcterms:modified xsi:type="dcterms:W3CDTF">2024-11-01T08:00:53Z</dcterms:modified>
</cp:coreProperties>
</file>